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63" r:id="rId3"/>
    <p:sldId id="269" r:id="rId4"/>
    <p:sldId id="303" r:id="rId5"/>
    <p:sldId id="354" r:id="rId6"/>
    <p:sldId id="306" r:id="rId7"/>
    <p:sldId id="314" r:id="rId8"/>
    <p:sldId id="313" r:id="rId9"/>
    <p:sldId id="312" r:id="rId10"/>
    <p:sldId id="355" r:id="rId11"/>
    <p:sldId id="311" r:id="rId12"/>
    <p:sldId id="348" r:id="rId13"/>
    <p:sldId id="310" r:id="rId14"/>
    <p:sldId id="315" r:id="rId15"/>
    <p:sldId id="309" r:id="rId16"/>
    <p:sldId id="317" r:id="rId17"/>
    <p:sldId id="356" r:id="rId18"/>
    <p:sldId id="308" r:id="rId19"/>
    <p:sldId id="316" r:id="rId20"/>
    <p:sldId id="307" r:id="rId21"/>
    <p:sldId id="322" r:id="rId22"/>
    <p:sldId id="357" r:id="rId23"/>
    <p:sldId id="358" r:id="rId24"/>
    <p:sldId id="320" r:id="rId25"/>
    <p:sldId id="319" r:id="rId26"/>
    <p:sldId id="318" r:id="rId27"/>
    <p:sldId id="323" r:id="rId28"/>
    <p:sldId id="361" r:id="rId29"/>
    <p:sldId id="362" r:id="rId30"/>
    <p:sldId id="363" r:id="rId31"/>
    <p:sldId id="364" r:id="rId32"/>
    <p:sldId id="365" r:id="rId33"/>
    <p:sldId id="366" r:id="rId34"/>
    <p:sldId id="367" r:id="rId35"/>
    <p:sldId id="368" r:id="rId36"/>
    <p:sldId id="369" r:id="rId37"/>
    <p:sldId id="325" r:id="rId38"/>
    <p:sldId id="326" r:id="rId39"/>
    <p:sldId id="329" r:id="rId40"/>
    <p:sldId id="372" r:id="rId41"/>
    <p:sldId id="373" r:id="rId42"/>
    <p:sldId id="374" r:id="rId43"/>
    <p:sldId id="332" r:id="rId44"/>
    <p:sldId id="333" r:id="rId45"/>
    <p:sldId id="334" r:id="rId46"/>
    <p:sldId id="335" r:id="rId47"/>
    <p:sldId id="336" r:id="rId48"/>
    <p:sldId id="339" r:id="rId49"/>
    <p:sldId id="340" r:id="rId50"/>
    <p:sldId id="353" r:id="rId51"/>
    <p:sldId id="270" r:id="rId52"/>
    <p:sldId id="304" r:id="rId53"/>
    <p:sldId id="285" r:id="rId54"/>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162">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290" autoAdjust="0"/>
  </p:normalViewPr>
  <p:slideViewPr>
    <p:cSldViewPr snapToObjects="1">
      <p:cViewPr>
        <p:scale>
          <a:sx n="80" d="100"/>
          <a:sy n="80" d="100"/>
        </p:scale>
        <p:origin x="-2430" y="-654"/>
      </p:cViewPr>
      <p:guideLst>
        <p:guide orient="horz" pos="1162"/>
        <p:guide pos="295"/>
      </p:guideLst>
    </p:cSldViewPr>
  </p:slideViewPr>
  <p:notesTextViewPr>
    <p:cViewPr>
      <p:scale>
        <a:sx n="100" d="100"/>
        <a:sy n="100" d="100"/>
      </p:scale>
      <p:origin x="0" y="0"/>
    </p:cViewPr>
  </p:notesTextViewPr>
  <p:sorterViewPr>
    <p:cViewPr>
      <p:scale>
        <a:sx n="100" d="100"/>
        <a:sy n="100" d="100"/>
      </p:scale>
      <p:origin x="0" y="1206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691063"/>
            <a:ext cx="5438775" cy="44418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849688"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1DD3F07-E716-479C-BF74-2C45CF5E5E37}" type="slidenum">
              <a:rPr lang="fr-FR"/>
              <a:pPr>
                <a:defRPr/>
              </a:pPr>
              <a:t>‹#›</a:t>
            </a:fld>
            <a:endParaRPr lang="fr-FR"/>
          </a:p>
        </p:txBody>
      </p:sp>
    </p:spTree>
    <p:extLst>
      <p:ext uri="{BB962C8B-B14F-4D97-AF65-F5344CB8AC3E}">
        <p14:creationId xmlns:p14="http://schemas.microsoft.com/office/powerpoint/2010/main" val="20954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A964A-920E-40F7-9366-060E1A89814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C5E86-FE6A-46A7-8B38-B62C3528CEE8}"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63302-0252-46E0-87B7-C66A3E6A618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91480"/>
          </a:xfrm>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B57F3-DB36-42C9-AC6D-6CD5F12F256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9520E5-5107-4441-A854-E037CDC9B69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D89D9-AE48-4593-AA47-D2A7BEBAEF6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CB87EB-6C0D-47A3-9BDE-AE2BD71842E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5C12E54-D77D-4F0C-A8F5-AB60F7DE251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67C86A7-9DBF-485D-8523-E04D0AF575E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28B038-1226-4DE5-A827-C43E652525D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F13FD6-D8E1-4257-BFA0-CE2D279F6BB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9087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D89E737-34A7-4700-B195-7C343D0D7EAA}" type="slidenum">
              <a:rPr lang="fr-FR"/>
              <a:pPr>
                <a:defRPr/>
              </a:pPr>
              <a:t>‹#›</a:t>
            </a:fld>
            <a:endParaRPr lang="fr-FR"/>
          </a:p>
        </p:txBody>
      </p:sp>
      <p:pic>
        <p:nvPicPr>
          <p:cNvPr id="2" name="Grafik 1"/>
          <p:cNvPicPr>
            <a:picLocks noChangeAspect="1"/>
          </p:cNvPicPr>
          <p:nvPr/>
        </p:nvPicPr>
        <p:blipFill rotWithShape="1">
          <a:blip r:embed="rId14" cstate="print">
            <a:extLst>
              <a:ext uri="{28A0092B-C50C-407E-A947-70E740481C1C}">
                <a14:useLocalDpi xmlns:a14="http://schemas.microsoft.com/office/drawing/2010/main" val="0"/>
              </a:ext>
            </a:extLst>
          </a:blip>
          <a:srcRect b="14121"/>
          <a:stretch/>
        </p:blipFill>
        <p:spPr>
          <a:xfrm>
            <a:off x="7128284" y="169573"/>
            <a:ext cx="1691680" cy="66713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ept.org/ecc/topics/spectrum-for-wireless-broadband-5g#roadma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ept.org/ecc/topics/spectrum-for-wireless-broadband-5g#roadma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ept.org/ecc/groups/ecc/cpg" TargetMode="External"/><Relationship Id="rId7" Type="http://schemas.openxmlformats.org/officeDocument/2006/relationships/hyperlink" Target="http://www.cept.org/ecc/groups/ecc/cpg/page/cept-briefs-and-ecps-for-wrc-19" TargetMode="External"/><Relationship Id="rId2" Type="http://schemas.openxmlformats.org/officeDocument/2006/relationships/hyperlink" Target="http://www.cept.org/ecc" TargetMode="External"/><Relationship Id="rId1" Type="http://schemas.openxmlformats.org/officeDocument/2006/relationships/slideLayout" Target="../slideLayouts/slideLayout2.xml"/><Relationship Id="rId6" Type="http://schemas.openxmlformats.org/officeDocument/2006/relationships/hyperlink" Target="http://www.cept.org/ecc/groups/ecc/cpg/page/list-of-cept-coordinators-wrc-19/" TargetMode="External"/><Relationship Id="rId5" Type="http://schemas.openxmlformats.org/officeDocument/2006/relationships/hyperlink" Target="http://www.cept.org/ecc/groups/ecc/ecc-pt1/client/introduction/" TargetMode="External"/><Relationship Id="rId4" Type="http://schemas.openxmlformats.org/officeDocument/2006/relationships/hyperlink" Target="http://www.cept.org/files/4200/documents/CPG%20role%20in%20WRC%20preparation%20process%2011oct13.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1"/>
          <p:cNvPicPr>
            <a:picLocks noChangeAspect="1" noChangeArrowheads="1"/>
          </p:cNvPicPr>
          <p:nvPr/>
        </p:nvPicPr>
        <p:blipFill>
          <a:blip r:embed="rId2"/>
          <a:srcRect/>
          <a:stretch>
            <a:fillRect/>
          </a:stretch>
        </p:blipFill>
        <p:spPr bwMode="auto">
          <a:xfrm>
            <a:off x="0" y="-18902"/>
            <a:ext cx="9144000" cy="6876902"/>
          </a:xfrm>
          <a:prstGeom prst="rect">
            <a:avLst/>
          </a:prstGeom>
          <a:noFill/>
          <a:ln w="9525">
            <a:noFill/>
            <a:miter lim="800000"/>
            <a:headEnd/>
            <a:tailEnd/>
          </a:ln>
        </p:spPr>
      </p:pic>
      <p:sp>
        <p:nvSpPr>
          <p:cNvPr id="14338" name="Rectangle 3"/>
          <p:cNvSpPr>
            <a:spLocks noGrp="1" noChangeArrowheads="1"/>
          </p:cNvSpPr>
          <p:nvPr>
            <p:ph type="ctrTitle"/>
          </p:nvPr>
        </p:nvSpPr>
        <p:spPr>
          <a:xfrm>
            <a:off x="2991420" y="2813026"/>
            <a:ext cx="5889625" cy="1296144"/>
          </a:xfrm>
        </p:spPr>
        <p:txBody>
          <a:bodyPr/>
          <a:lstStyle/>
          <a:p>
            <a:pPr algn="r" eaLnBrk="1" hangingPunct="1"/>
            <a:r>
              <a:rPr lang="fr-FR" sz="3600" b="1" dirty="0" err="1">
                <a:solidFill>
                  <a:srgbClr val="887F6E"/>
                </a:solidFill>
              </a:rPr>
              <a:t>Status</a:t>
            </a:r>
            <a:r>
              <a:rPr lang="fr-FR" sz="3600" b="1" dirty="0">
                <a:solidFill>
                  <a:srgbClr val="887F6E"/>
                </a:solidFill>
              </a:rPr>
              <a:t> of CEPT </a:t>
            </a:r>
            <a:r>
              <a:rPr lang="fr-FR" sz="3600" b="1" dirty="0" err="1">
                <a:solidFill>
                  <a:srgbClr val="887F6E"/>
                </a:solidFill>
              </a:rPr>
              <a:t>preparations</a:t>
            </a:r>
            <a:r>
              <a:rPr lang="fr-FR" sz="3600" b="1" dirty="0">
                <a:solidFill>
                  <a:srgbClr val="887F6E"/>
                </a:solidFill>
              </a:rPr>
              <a:t> for WRC-19</a:t>
            </a:r>
          </a:p>
        </p:txBody>
      </p:sp>
      <p:sp>
        <p:nvSpPr>
          <p:cNvPr id="14339" name="Rectangle 4"/>
          <p:cNvSpPr>
            <a:spLocks noGrp="1" noChangeArrowheads="1"/>
          </p:cNvSpPr>
          <p:nvPr>
            <p:ph type="subTitle" idx="1"/>
          </p:nvPr>
        </p:nvSpPr>
        <p:spPr>
          <a:xfrm>
            <a:off x="2195513" y="4366295"/>
            <a:ext cx="6696967" cy="1150937"/>
          </a:xfrm>
        </p:spPr>
        <p:txBody>
          <a:bodyPr/>
          <a:lstStyle/>
          <a:p>
            <a:pPr algn="r" eaLnBrk="1" hangingPunct="1"/>
            <a:r>
              <a:rPr lang="en-GB" sz="1800" b="1" dirty="0" smtClean="0"/>
              <a:t>Meeting </a:t>
            </a:r>
            <a:r>
              <a:rPr lang="en-GB" sz="1800" b="1" dirty="0"/>
              <a:t>of the Arab Spectrum Management Group</a:t>
            </a:r>
            <a:r>
              <a:rPr lang="fr-FR" sz="1800" b="1" dirty="0" smtClean="0"/>
              <a:t> </a:t>
            </a:r>
            <a:endParaRPr lang="fr-FR" sz="1800" b="1" dirty="0"/>
          </a:p>
          <a:p>
            <a:pPr algn="r" eaLnBrk="1" hangingPunct="1"/>
            <a:r>
              <a:rPr lang="fr-FR" sz="1800" b="1" smtClean="0"/>
              <a:t>April </a:t>
            </a:r>
            <a:r>
              <a:rPr lang="fr-FR" sz="1800" b="1" dirty="0" smtClean="0"/>
              <a:t>2017 </a:t>
            </a:r>
            <a:endParaRPr lang="fr-FR"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Steve Jones (United Kingdom)</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sp>
        <p:nvSpPr>
          <p:cNvPr id="4" name="Titel 3"/>
          <p:cNvSpPr>
            <a:spLocks noGrp="1"/>
          </p:cNvSpPr>
          <p:nvPr>
            <p:ph type="title"/>
          </p:nvPr>
        </p:nvSpPr>
        <p:spPr/>
        <p:txBody>
          <a:bodyPr/>
          <a:lstStyle/>
          <a:p>
            <a:r>
              <a:rPr lang="en-GB" dirty="0">
                <a:cs typeface="Arial" pitchFamily="34" charset="0"/>
              </a:rPr>
              <a:t>Agenda Item 1.5 </a:t>
            </a:r>
            <a:r>
              <a:rPr lang="en-GB" sz="1600" dirty="0">
                <a:cs typeface="Arial" pitchFamily="34" charset="0"/>
              </a:rPr>
              <a:t>(approved  by CPG19#3)</a:t>
            </a:r>
            <a:endParaRPr lang="de-DE" sz="1600" dirty="0"/>
          </a:p>
        </p:txBody>
      </p:sp>
      <p:sp>
        <p:nvSpPr>
          <p:cNvPr id="5" name="Inhaltsplatzhalter 4"/>
          <p:cNvSpPr>
            <a:spLocks noGrp="1"/>
          </p:cNvSpPr>
          <p:nvPr>
            <p:ph idx="1"/>
          </p:nvPr>
        </p:nvSpPr>
        <p:spPr>
          <a:xfrm>
            <a:off x="457200" y="1692800"/>
            <a:ext cx="8327268" cy="4525963"/>
          </a:xfrm>
        </p:spPr>
        <p:txBody>
          <a:bodyPr lIns="90000" rIns="90000"/>
          <a:lstStyle/>
          <a:p>
            <a:pPr lvl="0"/>
            <a:endParaRPr lang="en-GB" sz="1400" b="1" dirty="0"/>
          </a:p>
          <a:p>
            <a:pPr lvl="0">
              <a:buClr>
                <a:srgbClr val="C00000"/>
              </a:buClr>
            </a:pPr>
            <a:r>
              <a:rPr lang="en-GB" sz="1400" b="1" dirty="0"/>
              <a:t>Land ESIM</a:t>
            </a:r>
            <a:r>
              <a:rPr lang="en-GB" sz="1400" dirty="0"/>
              <a:t> – for Land ESIM operating within national boundaries no specific regulatory action or amendments to the Radio Regulations at WRC-19 are needed, but further consideration may be needed on methods for: </a:t>
            </a:r>
          </a:p>
          <a:p>
            <a:pPr lvl="1">
              <a:buClr>
                <a:srgbClr val="C00000"/>
              </a:buClr>
            </a:pPr>
            <a:r>
              <a:rPr lang="da-DK" sz="1400" dirty="0">
                <a:ea typeface="+mn-ea"/>
              </a:rPr>
              <a:t>identifying with which countries an administration intending on authorising / deploying Land ESIM should first effect coordination and seek agreement with; </a:t>
            </a:r>
            <a:endParaRPr lang="en-GB" sz="1400" dirty="0">
              <a:ea typeface="+mn-ea"/>
            </a:endParaRPr>
          </a:p>
          <a:p>
            <a:pPr lvl="1">
              <a:buClr>
                <a:srgbClr val="C00000"/>
              </a:buClr>
            </a:pPr>
            <a:r>
              <a:rPr lang="en-GB" sz="1400" dirty="0">
                <a:ea typeface="+mn-ea"/>
              </a:rPr>
              <a:t>which methodology(-</a:t>
            </a:r>
            <a:r>
              <a:rPr lang="en-GB" sz="1400" dirty="0" err="1">
                <a:ea typeface="+mn-ea"/>
              </a:rPr>
              <a:t>ies</a:t>
            </a:r>
            <a:r>
              <a:rPr lang="en-GB" sz="1400" dirty="0">
                <a:ea typeface="+mn-ea"/>
              </a:rPr>
              <a:t>) may be used to effect such coordination. </a:t>
            </a:r>
          </a:p>
          <a:p>
            <a:pPr marL="57150" indent="0">
              <a:buNone/>
            </a:pPr>
            <a:endParaRPr lang="en-GB" sz="1400" dirty="0"/>
          </a:p>
          <a:p>
            <a:pPr marL="57150" indent="0">
              <a:buNone/>
            </a:pPr>
            <a:r>
              <a:rPr lang="en-GB" sz="1400" dirty="0" smtClean="0"/>
              <a:t>Regarding </a:t>
            </a:r>
            <a:r>
              <a:rPr lang="en-GB" sz="1400" dirty="0"/>
              <a:t>the 17.7-19.7 GHz band, the CEPT is of the view that ESIM shall not claim protection from the fixed and mobile services in the band. </a:t>
            </a:r>
          </a:p>
          <a:p>
            <a:pPr marL="0" indent="0">
              <a:buNone/>
            </a:pPr>
            <a:r>
              <a:rPr lang="en-GB" sz="1400" dirty="0"/>
              <a:t>Regarding the 27.5-29.5 GHz band, the CEPT supports studying appropriate sharing techniques, including </a:t>
            </a:r>
            <a:r>
              <a:rPr lang="en-GB" sz="1400" dirty="0" err="1"/>
              <a:t>e.i.r.p</a:t>
            </a:r>
            <a:r>
              <a:rPr lang="en-GB" sz="1400" dirty="0"/>
              <a:t>. or </a:t>
            </a:r>
            <a:r>
              <a:rPr lang="en-GB" sz="1400" dirty="0" err="1"/>
              <a:t>pfd</a:t>
            </a:r>
            <a:r>
              <a:rPr lang="en-GB" sz="1400" dirty="0"/>
              <a:t> values for ESIM in order to protect the fixed and mobile services allocated in the bands. CEPT has developed a Roadmap on 5G (</a:t>
            </a:r>
            <a:r>
              <a:rPr lang="en-GB" sz="1400" u="sng" dirty="0">
                <a:hlinkClick r:id="rId2"/>
              </a:rPr>
              <a:t>http://www.cept.org/ecc/topics/spectrum-for-wireless-broadband-5g#roadmap</a:t>
            </a:r>
            <a:r>
              <a:rPr lang="en-GB" sz="1400" dirty="0"/>
              <a:t>). In this respect it is noted that “Europe has harmonised the 27.5-29.5 GHz band for broadband satellite and is supportive of the worldwide use of this band for ESIM. This band is therefore not available for 5G”.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59017" y="5303914"/>
            <a:ext cx="1113483" cy="1473458"/>
          </a:xfrm>
          <a:prstGeom prst="rect">
            <a:avLst/>
          </a:prstGeom>
        </p:spPr>
      </p:pic>
    </p:spTree>
    <p:extLst>
      <p:ext uri="{BB962C8B-B14F-4D97-AF65-F5344CB8AC3E}">
        <p14:creationId xmlns:p14="http://schemas.microsoft.com/office/powerpoint/2010/main" val="383257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1.6 </a:t>
            </a:r>
            <a:r>
              <a:rPr lang="en-GB" sz="1600" dirty="0">
                <a:cs typeface="Arial" pitchFamily="34" charset="0"/>
              </a:rPr>
              <a:t>(approved  by CPG19#3)</a:t>
            </a:r>
            <a:endParaRPr lang="de-DE" sz="1600"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the development of a regulatory framework for non-GSO FSS satellite systems that may operate in the frequency bands 37.5-39.5 GHz (s-E), 39.5-42.5 GHz (s-E), 47.2-50.2 GHz (E-s) and 50.4-51.4 GHz (E-s), in accordance with Resolution </a:t>
            </a:r>
            <a:r>
              <a:rPr lang="en-GB" sz="1600" b="1" i="1" dirty="0"/>
              <a:t>159 (WRC-15)</a:t>
            </a:r>
            <a:r>
              <a:rPr lang="en-US" sz="1600" i="1" dirty="0"/>
              <a:t>;</a:t>
            </a:r>
          </a:p>
          <a:p>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considers that studies for the development of regulatory provisions and technical and operational conditions shall ensure protection for GSO satellite networks and stations of other existing services including passive services in the adjacent frequency bands. To ensure the protection of the EESS (passive) and </a:t>
            </a:r>
            <a:r>
              <a:rPr lang="en-GB" sz="1600" dirty="0" smtClean="0"/>
              <a:t>RAS.</a:t>
            </a:r>
          </a:p>
          <a:p>
            <a:pPr marL="0" indent="0">
              <a:buNone/>
            </a:pPr>
            <a:r>
              <a:rPr lang="en-GB" sz="1600" dirty="0" smtClean="0"/>
              <a:t>CEPT </a:t>
            </a:r>
            <a:r>
              <a:rPr lang="en-GB" sz="1600" dirty="0"/>
              <a:t>supports to study the effects of aggregate FSS interference from GSO satellite networks and NGSO systems operating in the relevant bands</a:t>
            </a:r>
            <a:r>
              <a:rPr lang="en-GB" sz="1600" dirty="0" smtClean="0"/>
              <a:t>.</a:t>
            </a:r>
          </a:p>
          <a:p>
            <a:pPr marL="0" indent="0">
              <a:buNone/>
            </a:pPr>
            <a:endParaRPr lang="en-GB" sz="1600" dirty="0"/>
          </a:p>
        </p:txBody>
      </p:sp>
      <p:sp>
        <p:nvSpPr>
          <p:cNvPr id="6" name="Rechthoek 6"/>
          <p:cNvSpPr/>
          <p:nvPr/>
        </p:nvSpPr>
        <p:spPr>
          <a:xfrm>
            <a:off x="2087724" y="6548688"/>
            <a:ext cx="5904656"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 </a:t>
            </a: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Maxim  </a:t>
            </a:r>
            <a:r>
              <a:rPr lang="fr-FR" sz="1400" i="1" dirty="0" err="1">
                <a:solidFill>
                  <a:schemeClr val="accent2"/>
                </a:solidFill>
                <a:cs typeface="Arial" pitchFamily="34" charset="0"/>
              </a:rPr>
              <a:t>Strelets</a:t>
            </a:r>
            <a:r>
              <a:rPr lang="fr-FR" sz="1400" i="1" dirty="0">
                <a:solidFill>
                  <a:schemeClr val="accent2"/>
                </a:solidFill>
                <a:cs typeface="Arial" pitchFamily="34" charset="0"/>
              </a:rPr>
              <a:t>  (Russian Federation  </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1.6 </a:t>
            </a:r>
            <a:r>
              <a:rPr lang="en-GB" sz="1600" dirty="0">
                <a:cs typeface="Arial" pitchFamily="34" charset="0"/>
              </a:rPr>
              <a:t>(approved  by CPG19#3)</a:t>
            </a:r>
            <a:endParaRPr lang="de-DE" sz="1600" dirty="0"/>
          </a:p>
        </p:txBody>
      </p:sp>
      <p:sp>
        <p:nvSpPr>
          <p:cNvPr id="4" name="Inhaltsplatzhalter 3"/>
          <p:cNvSpPr>
            <a:spLocks noGrp="1"/>
          </p:cNvSpPr>
          <p:nvPr>
            <p:ph idx="1"/>
          </p:nvPr>
        </p:nvSpPr>
        <p:spPr/>
        <p:txBody>
          <a:bodyPr/>
          <a:lstStyle/>
          <a:p>
            <a:pPr marL="0" indent="0">
              <a:buNone/>
            </a:pPr>
            <a:endParaRPr lang="en-US" sz="1000" b="1" dirty="0" smtClean="0"/>
          </a:p>
          <a:p>
            <a:pPr marL="0" indent="0">
              <a:buNone/>
            </a:pPr>
            <a:r>
              <a:rPr lang="en-US" sz="1800" b="1" dirty="0" smtClean="0"/>
              <a:t>Preliminary </a:t>
            </a:r>
            <a:r>
              <a:rPr lang="en-US" sz="1800" b="1" dirty="0"/>
              <a:t>CEPT </a:t>
            </a:r>
            <a:r>
              <a:rPr lang="en-US" sz="1800" b="1" dirty="0" smtClean="0"/>
              <a:t>position (continued):</a:t>
            </a:r>
            <a:endParaRPr lang="en-US" sz="1800" b="1" dirty="0"/>
          </a:p>
          <a:p>
            <a:endParaRPr lang="en-US" sz="1000" dirty="0"/>
          </a:p>
          <a:p>
            <a:pPr marL="0" indent="0">
              <a:buNone/>
            </a:pPr>
            <a:r>
              <a:rPr lang="en-GB" sz="1600" dirty="0" smtClean="0"/>
              <a:t>CEPT </a:t>
            </a:r>
            <a:r>
              <a:rPr lang="en-GB" sz="1600" dirty="0"/>
              <a:t>considers that the criteria based on Recommendation ITU-R S.1323 or other new possible ITU-R Recommendation shall be used while developing the aggregate </a:t>
            </a:r>
            <a:r>
              <a:rPr lang="en-GB" sz="1600" dirty="0" err="1"/>
              <a:t>epfd</a:t>
            </a:r>
            <a:r>
              <a:rPr lang="en-GB" sz="1600" dirty="0"/>
              <a:t> limits for protection of GSO networks. CEPT supports a methodology of interference assessment that takes into account the correlation between a fading event attenuating both the wanted signal and interfering signals in the frequency bands 40/50 GHz.</a:t>
            </a:r>
          </a:p>
          <a:p>
            <a:pPr marL="0" indent="0">
              <a:buNone/>
            </a:pPr>
            <a:endParaRPr lang="en-GB" sz="1600" dirty="0" smtClean="0"/>
          </a:p>
          <a:p>
            <a:pPr marL="0" indent="0">
              <a:buNone/>
            </a:pPr>
            <a:r>
              <a:rPr lang="en-GB" sz="1600" dirty="0" smtClean="0"/>
              <a:t>CEPT </a:t>
            </a:r>
            <a:r>
              <a:rPr lang="en-GB" sz="1600" dirty="0"/>
              <a:t>supports further studies on methodology of interference assessment applicable to frequency bands above 30 GHz to verify compliance with the criteria in Recommendation ITU-R S.1323.</a:t>
            </a:r>
          </a:p>
          <a:p>
            <a:pPr marL="0" indent="0">
              <a:buNone/>
            </a:pPr>
            <a:endParaRPr lang="ru-RU" sz="1600" dirty="0"/>
          </a:p>
          <a:p>
            <a:endParaRPr lang="de-DE" dirty="0"/>
          </a:p>
        </p:txBody>
      </p:sp>
      <p:sp>
        <p:nvSpPr>
          <p:cNvPr id="6" name="Rechthoek 6"/>
          <p:cNvSpPr/>
          <p:nvPr/>
        </p:nvSpPr>
        <p:spPr>
          <a:xfrm>
            <a:off x="2087724" y="6548688"/>
            <a:ext cx="5904656"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Maxim  </a:t>
            </a:r>
            <a:r>
              <a:rPr lang="fr-FR" sz="1400" i="1" dirty="0" err="1">
                <a:solidFill>
                  <a:schemeClr val="accent2"/>
                </a:solidFill>
                <a:cs typeface="Arial" pitchFamily="34" charset="0"/>
              </a:rPr>
              <a:t>Strelets</a:t>
            </a:r>
            <a:r>
              <a:rPr lang="fr-FR" sz="1400" i="1" dirty="0">
                <a:solidFill>
                  <a:schemeClr val="accent2"/>
                </a:solidFill>
                <a:cs typeface="Arial" pitchFamily="34" charset="0"/>
              </a:rPr>
              <a:t>  (Russian </a:t>
            </a:r>
            <a:r>
              <a:rPr lang="fr-FR" sz="1400" i="1" dirty="0" smtClean="0">
                <a:solidFill>
                  <a:schemeClr val="accent2"/>
                </a:solidFill>
                <a:cs typeface="Arial" pitchFamily="34" charset="0"/>
              </a:rPr>
              <a:t>Federation)  </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2835340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err="1">
                <a:solidFill>
                  <a:schemeClr val="accent2"/>
                </a:solidFill>
                <a:cs typeface="Arial" pitchFamily="34" charset="0"/>
              </a:rPr>
              <a:t>Wouter</a:t>
            </a:r>
            <a:r>
              <a:rPr lang="en-GB" sz="1400" i="1" dirty="0">
                <a:solidFill>
                  <a:schemeClr val="accent2"/>
                </a:solidFill>
                <a:cs typeface="Arial" pitchFamily="34" charset="0"/>
              </a:rPr>
              <a:t> Jan </a:t>
            </a:r>
            <a:r>
              <a:rPr lang="en-GB" sz="1400" i="1" dirty="0" err="1">
                <a:solidFill>
                  <a:schemeClr val="accent2"/>
                </a:solidFill>
                <a:cs typeface="Arial" pitchFamily="34" charset="0"/>
              </a:rPr>
              <a:t>Ubbels</a:t>
            </a:r>
            <a:r>
              <a:rPr lang="en-GB" sz="1400" i="1" dirty="0">
                <a:solidFill>
                  <a:schemeClr val="accent2"/>
                </a:solidFill>
                <a:cs typeface="Arial" pitchFamily="34" charset="0"/>
              </a:rPr>
              <a:t> (The Netherlands)</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388" y="5361215"/>
            <a:ext cx="1116124" cy="1488165"/>
          </a:xfrm>
          <a:prstGeom prst="rect">
            <a:avLst/>
          </a:prstGeom>
        </p:spPr>
      </p:pic>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CPG19#3)</a:t>
            </a:r>
            <a:endParaRPr lang="de-DE" sz="1600" dirty="0"/>
          </a:p>
        </p:txBody>
      </p:sp>
      <p:sp>
        <p:nvSpPr>
          <p:cNvPr id="2" name="Inhaltsplatzhalter 1"/>
          <p:cNvSpPr>
            <a:spLocks noGrp="1"/>
          </p:cNvSpPr>
          <p:nvPr>
            <p:ph idx="1"/>
          </p:nvPr>
        </p:nvSpPr>
        <p:spPr/>
        <p:txBody>
          <a:bodyPr/>
          <a:lstStyle/>
          <a:p>
            <a:pPr marL="0" indent="0" algn="just">
              <a:buNone/>
            </a:pPr>
            <a:r>
              <a:rPr lang="en-US" sz="1600" b="1" i="1" dirty="0"/>
              <a:t>Issue: </a:t>
            </a:r>
            <a:r>
              <a:rPr lang="en-GB" sz="1600" i="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GB" sz="1600" b="1" i="1" dirty="0"/>
              <a:t>659 (WRC-15)</a:t>
            </a:r>
            <a:r>
              <a:rPr lang="en-US" sz="1600" i="1" dirty="0"/>
              <a:t>;</a:t>
            </a:r>
          </a:p>
          <a:p>
            <a:pPr marL="0" indent="0">
              <a:buNone/>
            </a:pPr>
            <a:r>
              <a:rPr lang="en-US" sz="1800" b="1" dirty="0" smtClean="0"/>
              <a:t>Preliminary </a:t>
            </a:r>
            <a:r>
              <a:rPr lang="en-US" sz="1800" b="1" dirty="0"/>
              <a:t>CEPT position:</a:t>
            </a:r>
          </a:p>
          <a:p>
            <a:pPr marL="0" indent="0">
              <a:buNone/>
            </a:pPr>
            <a:r>
              <a:rPr lang="en-US" sz="1600" dirty="0" smtClean="0"/>
              <a:t>CEPT </a:t>
            </a:r>
            <a:r>
              <a:rPr lang="en-US" sz="1600" dirty="0"/>
              <a:t>supports additional allocations or upgrades of existing allocations to the space operation service for short duration mission satellites provided that:</a:t>
            </a:r>
            <a:endParaRPr lang="en-GB" sz="1600" dirty="0"/>
          </a:p>
          <a:p>
            <a:pPr lvl="0">
              <a:buClr>
                <a:srgbClr val="FF0000"/>
              </a:buClr>
            </a:pPr>
            <a:r>
              <a:rPr lang="en-US" sz="1600" dirty="0"/>
              <a:t>Studies of spectrum requirements are based on satellite missions planned and constellation development.</a:t>
            </a:r>
            <a:endParaRPr lang="en-GB" sz="1600" dirty="0"/>
          </a:p>
          <a:p>
            <a:pPr lvl="0">
              <a:buClr>
                <a:srgbClr val="FF0000"/>
              </a:buClr>
            </a:pPr>
            <a:r>
              <a:rPr lang="en-US" sz="1600" dirty="0"/>
              <a:t>Studies of spectrum requirements show the need for additional allocations or upgrades of existing allocations.</a:t>
            </a:r>
            <a:endParaRPr lang="en-GB" sz="1600" dirty="0"/>
          </a:p>
          <a:p>
            <a:pPr lvl="0">
              <a:buClr>
                <a:srgbClr val="FF0000"/>
              </a:buClr>
            </a:pPr>
            <a:r>
              <a:rPr lang="en-US" sz="1600" dirty="0"/>
              <a:t>Studies show compatibility with existing services.</a:t>
            </a:r>
            <a:endParaRPr lang="en-GB" sz="1600" dirty="0"/>
          </a:p>
          <a:p>
            <a:pPr marL="0" indent="0">
              <a:buNone/>
            </a:pPr>
            <a:r>
              <a:rPr lang="en-US" sz="1600" dirty="0"/>
              <a:t>CEPT </a:t>
            </a:r>
            <a:r>
              <a:rPr lang="en-US" sz="1600" dirty="0" err="1"/>
              <a:t>recognises</a:t>
            </a:r>
            <a:r>
              <a:rPr lang="en-US" sz="1600" dirty="0"/>
              <a:t> that studies with regard to the bands 399.9-400.05 MHz and 401-403 MHz, if any, will have to take into account the considerations under Agenda item 1.2.</a:t>
            </a:r>
          </a:p>
          <a:p>
            <a:pPr marL="0" indent="0">
              <a:buNone/>
            </a:pPr>
            <a:r>
              <a:rPr lang="en-US" sz="1600" dirty="0"/>
              <a:t>CEPT </a:t>
            </a:r>
            <a:r>
              <a:rPr lang="en-US" sz="1600" dirty="0" err="1"/>
              <a:t>recognises</a:t>
            </a:r>
            <a:r>
              <a:rPr lang="en-US" sz="1600" dirty="0"/>
              <a:t> that all allocations to the space operation service in the Earth-to-space direction below 1 GHz are subject to coordination under No. 9.21 and therefore not suitable for short duration NGSO satellites.</a:t>
            </a:r>
          </a:p>
          <a:p>
            <a:pPr marL="0" indent="0">
              <a:buNone/>
            </a:pPr>
            <a:endParaRPr lang="de-DE" dirty="0"/>
          </a:p>
        </p:txBody>
      </p:sp>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84584" y="6548688"/>
            <a:ext cx="7416824" cy="264688"/>
          </a:xfrm>
          <a:prstGeom prst="rect">
            <a:avLst/>
          </a:prstGeom>
        </p:spPr>
        <p:txBody>
          <a:bodyPr wrap="square">
            <a:spAutoFit/>
          </a:bodyPr>
          <a:lstStyle/>
          <a:p>
            <a:pPr marL="0" lvl="2" indent="20638"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fr-FR" sz="1400" i="1" dirty="0" err="1">
                <a:solidFill>
                  <a:schemeClr val="accent2"/>
                </a:solidFill>
                <a:cs typeface="Arial" pitchFamily="34" charset="0"/>
              </a:rPr>
              <a:t>Talayeh</a:t>
            </a:r>
            <a:r>
              <a:rPr lang="fr-FR" sz="1400" i="1" dirty="0">
                <a:solidFill>
                  <a:schemeClr val="accent2"/>
                </a:solidFill>
                <a:cs typeface="Arial" pitchFamily="34" charset="0"/>
              </a:rPr>
              <a:t> </a:t>
            </a:r>
            <a:r>
              <a:rPr lang="fr-FR" sz="1400" i="1" dirty="0" err="1">
                <a:solidFill>
                  <a:schemeClr val="accent2"/>
                </a:solidFill>
                <a:cs typeface="Arial" pitchFamily="34" charset="0"/>
              </a:rPr>
              <a:t>Hezareh</a:t>
            </a:r>
            <a:r>
              <a:rPr lang="fr-FR" sz="1400" i="1" dirty="0">
                <a:solidFill>
                  <a:schemeClr val="accent2"/>
                </a:solidFill>
                <a:cs typeface="Arial" pitchFamily="34" charset="0"/>
              </a:rPr>
              <a:t> (Germany), Christian </a:t>
            </a:r>
            <a:r>
              <a:rPr lang="fr-FR" sz="1400" i="1" dirty="0" err="1">
                <a:solidFill>
                  <a:schemeClr val="accent2"/>
                </a:solidFill>
                <a:cs typeface="Arial" pitchFamily="34" charset="0"/>
              </a:rPr>
              <a:t>Rissone</a:t>
            </a:r>
            <a:r>
              <a:rPr lang="fr-FR" sz="1400" i="1" dirty="0">
                <a:solidFill>
                  <a:schemeClr val="accent2"/>
                </a:solidFill>
                <a:cs typeface="Arial" pitchFamily="34" charset="0"/>
              </a:rPr>
              <a:t>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1.8 </a:t>
            </a:r>
            <a:r>
              <a:rPr lang="en-GB" sz="1600" dirty="0" smtClean="0">
                <a:solidFill>
                  <a:srgbClr val="FFFFFF"/>
                </a:solidFill>
                <a:cs typeface="Arial" pitchFamily="34" charset="0"/>
              </a:rPr>
              <a:t>(</a:t>
            </a:r>
            <a:r>
              <a:rPr lang="en-GB" sz="1600" dirty="0">
                <a:cs typeface="Arial" pitchFamily="34" charset="0"/>
              </a:rPr>
              <a:t>approved  by CPG19#3</a:t>
            </a:r>
            <a:r>
              <a:rPr lang="en-GB" sz="1600" dirty="0" smtClean="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possible regulatory actions to support Global Maritime Distress Safety Systems (GMDSS) modernization and to support the introduction of additional satellite systems into the GMDSS, in accordance with Resolution </a:t>
            </a:r>
            <a:r>
              <a:rPr lang="en-GB" sz="1600" b="1" i="1" dirty="0"/>
              <a:t>359 (Rev.WRC-15)</a:t>
            </a:r>
            <a:r>
              <a:rPr lang="en-US" sz="1600" i="1" dirty="0"/>
              <a:t>;</a:t>
            </a:r>
          </a:p>
          <a:p>
            <a:pPr marL="0" indent="0">
              <a:buNone/>
            </a:pPr>
            <a:endParaRPr lang="en-US" sz="1000" dirty="0"/>
          </a:p>
          <a:p>
            <a:pPr marL="0" indent="0">
              <a:buNone/>
            </a:pPr>
            <a:r>
              <a:rPr lang="en-US" sz="1800" b="1" dirty="0"/>
              <a:t>Preliminary CEPT position</a:t>
            </a:r>
            <a:r>
              <a:rPr lang="en-US" sz="1800" b="1" dirty="0" smtClean="0"/>
              <a:t>:</a:t>
            </a:r>
          </a:p>
          <a:p>
            <a:pPr marL="0" indent="0">
              <a:buNone/>
            </a:pPr>
            <a:endParaRPr lang="en-GB" sz="1000" dirty="0" smtClean="0"/>
          </a:p>
          <a:p>
            <a:pPr marL="0" indent="0">
              <a:buNone/>
            </a:pPr>
            <a:r>
              <a:rPr lang="en-GB" sz="1600" dirty="0" smtClean="0"/>
              <a:t>CEPT </a:t>
            </a:r>
            <a:r>
              <a:rPr lang="en-GB" sz="1600" dirty="0"/>
              <a:t>is of the view that the position on “invites the 2019 World </a:t>
            </a:r>
            <a:r>
              <a:rPr lang="en-GB" sz="1600" dirty="0" err="1"/>
              <a:t>Radiocommunication</a:t>
            </a:r>
            <a:r>
              <a:rPr lang="en-GB" sz="1600" dirty="0"/>
              <a:t> Conference” of Resolution 359 will be based on the activities and decisions of IMO and the results of the regulatory and compatibility studies according to Resolution 359.</a:t>
            </a:r>
          </a:p>
          <a:p>
            <a:pPr marL="0" indent="0">
              <a:buNone/>
            </a:pPr>
            <a:endParaRPr lang="de-DE" sz="10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6068" y="5214412"/>
            <a:ext cx="1170368" cy="1558809"/>
          </a:xfrm>
          <a:prstGeom prst="rect">
            <a:avLst/>
          </a:prstGeom>
        </p:spPr>
      </p:pic>
    </p:spTree>
    <p:extLst>
      <p:ext uri="{BB962C8B-B14F-4D97-AF65-F5344CB8AC3E}">
        <p14:creationId xmlns:p14="http://schemas.microsoft.com/office/powerpoint/2010/main" val="239566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Heinrich Peters (Germany)</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1.9.1 </a:t>
            </a:r>
            <a:r>
              <a:rPr lang="en-GB" sz="1600" dirty="0" smtClean="0">
                <a:solidFill>
                  <a:srgbClr val="FFFFFF"/>
                </a:solidFill>
                <a:cs typeface="Arial" pitchFamily="34" charset="0"/>
              </a:rPr>
              <a:t>(</a:t>
            </a:r>
            <a:r>
              <a:rPr lang="en-GB" sz="1600" dirty="0">
                <a:cs typeface="Arial" pitchFamily="34" charset="0"/>
              </a:rPr>
              <a:t>approved  by CPG19#3</a:t>
            </a:r>
            <a:r>
              <a:rPr lang="en-GB" sz="1600" dirty="0" smtClean="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based on the results of ITU-R studies: regulatory actions within the frequency band 156-162.05 MHz for autonomous maritime radio devices to protect the GMDSS and automatic identifications system (AIS), in accordance with Resolution </a:t>
            </a:r>
            <a:r>
              <a:rPr lang="en-GB" sz="1600" b="1" i="1" dirty="0"/>
              <a:t>362 (WRC-15)</a:t>
            </a:r>
            <a:r>
              <a:rPr lang="en-GB" sz="1600" i="1" dirty="0"/>
              <a:t>; </a:t>
            </a:r>
            <a:endParaRPr lang="en-US" sz="1600" i="1" dirty="0"/>
          </a:p>
          <a:p>
            <a:endParaRPr lang="en-US" sz="1000" dirty="0"/>
          </a:p>
          <a:p>
            <a:pPr marL="0" indent="0">
              <a:buNone/>
            </a:pPr>
            <a:r>
              <a:rPr lang="en-US" sz="1600" b="1" dirty="0"/>
              <a:t>Preliminary CEPT position</a:t>
            </a:r>
            <a:r>
              <a:rPr lang="en-US" sz="1600" b="1" dirty="0" smtClean="0"/>
              <a:t>:</a:t>
            </a:r>
          </a:p>
          <a:p>
            <a:pPr marL="0" indent="0">
              <a:buNone/>
            </a:pPr>
            <a:endParaRPr lang="en-US" sz="1600" b="1" dirty="0" smtClean="0"/>
          </a:p>
          <a:p>
            <a:pPr>
              <a:buClr>
                <a:srgbClr val="C00000"/>
              </a:buClr>
            </a:pPr>
            <a:r>
              <a:rPr lang="en-GB" sz="1600" dirty="0"/>
              <a:t>CEPT is of the view that the operation of autonomous maritime radio devices needs to be harmonized and regulated.</a:t>
            </a:r>
          </a:p>
          <a:p>
            <a:pPr>
              <a:buClr>
                <a:srgbClr val="C00000"/>
              </a:buClr>
            </a:pPr>
            <a:r>
              <a:rPr lang="en-GB" sz="1600" dirty="0"/>
              <a:t>CEPT is of the view that the operation of autonomous maritime radio devices shall not reduce the integrity of AIS and of GMDSS.</a:t>
            </a:r>
          </a:p>
          <a:p>
            <a:pPr>
              <a:buClr>
                <a:srgbClr val="C00000"/>
              </a:buClr>
            </a:pPr>
            <a:r>
              <a:rPr lang="en-GB" sz="1600" dirty="0"/>
              <a:t>CEPT supports the identification of spectrum for autonomous maritime radio devices within the frequency band 156-162.05 </a:t>
            </a:r>
            <a:r>
              <a:rPr lang="en-GB" sz="1600" dirty="0" err="1"/>
              <a:t>MHz.</a:t>
            </a:r>
            <a:endParaRPr lang="en-GB" sz="1600" dirty="0"/>
          </a:p>
          <a:p>
            <a:pPr marL="0" indent="0">
              <a:buNone/>
            </a:pPr>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346" y="5288292"/>
            <a:ext cx="1118154" cy="1489080"/>
          </a:xfrm>
          <a:prstGeom prst="rect">
            <a:avLst/>
          </a:prstGeom>
        </p:spPr>
      </p:pic>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193196"/>
            <a:ext cx="1188132" cy="1584176"/>
          </a:xfrm>
          <a:prstGeom prst="rect">
            <a:avLst/>
          </a:prstGeom>
        </p:spPr>
      </p:pic>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1.9.2 </a:t>
            </a:r>
            <a:r>
              <a:rPr lang="en-GB" sz="1600" dirty="0" smtClean="0">
                <a:solidFill>
                  <a:srgbClr val="FFFFFF"/>
                </a:solidFill>
                <a:cs typeface="Arial" pitchFamily="34" charset="0"/>
              </a:rPr>
              <a:t>(</a:t>
            </a:r>
            <a:r>
              <a:rPr lang="en-GB" sz="1600" dirty="0">
                <a:cs typeface="Arial" pitchFamily="34" charset="0"/>
              </a:rPr>
              <a:t>approved  by CPG19#3</a:t>
            </a:r>
            <a:r>
              <a:rPr lang="en-GB" sz="1600" dirty="0" smtClean="0">
                <a:solidFill>
                  <a:srgbClr val="FFFFFF"/>
                </a:solidFill>
                <a:cs typeface="Arial" pitchFamily="34" charset="0"/>
              </a:rPr>
              <a:t>)</a:t>
            </a:r>
            <a:endParaRPr lang="de-DE" dirty="0"/>
          </a:p>
        </p:txBody>
      </p:sp>
      <p:sp>
        <p:nvSpPr>
          <p:cNvPr id="5" name="Inhaltsplatzhalter 4"/>
          <p:cNvSpPr>
            <a:spLocks noGrp="1"/>
          </p:cNvSpPr>
          <p:nvPr>
            <p:ph idx="1"/>
          </p:nvPr>
        </p:nvSpPr>
        <p:spPr>
          <a:xfrm>
            <a:off x="179512" y="1600200"/>
            <a:ext cx="8507288" cy="4525963"/>
          </a:xfrm>
        </p:spPr>
        <p:txBody>
          <a:bodyPr/>
          <a:lstStyle/>
          <a:p>
            <a:pPr marL="0" indent="0" algn="just">
              <a:buNone/>
            </a:pPr>
            <a:r>
              <a:rPr lang="en-US" sz="1600" b="1" i="1" dirty="0"/>
              <a:t>Issue: </a:t>
            </a:r>
            <a:r>
              <a:rPr lang="en-GB" sz="1600" i="1" dirty="0"/>
              <a:t>to consider possible regulatory actions, including spectrum allocations to the maritime mobile-satellite service (MMSS) Resolution 358 (WRC-12) to enable a new VHF data exchange system (VDES) satellite component in accordance with Resolution </a:t>
            </a:r>
            <a:r>
              <a:rPr lang="en-GB" sz="1600" b="1" i="1" dirty="0" smtClean="0"/>
              <a:t>360 </a:t>
            </a:r>
            <a:r>
              <a:rPr lang="en-GB" sz="1600" b="1" i="1" dirty="0"/>
              <a:t>(Rev.WRC-15);</a:t>
            </a:r>
            <a:endParaRPr lang="en-US" sz="1600" b="1" i="1" dirty="0"/>
          </a:p>
          <a:p>
            <a:pPr marL="0" indent="0">
              <a:buNone/>
            </a:pPr>
            <a:endParaRPr lang="en-US" sz="1800" b="1" dirty="0" smtClean="0"/>
          </a:p>
          <a:p>
            <a:pPr marL="0" indent="0">
              <a:buNone/>
            </a:pPr>
            <a:r>
              <a:rPr lang="en-US" sz="1800" b="1" dirty="0" smtClean="0"/>
              <a:t>Preliminary </a:t>
            </a:r>
            <a:r>
              <a:rPr lang="en-US" sz="1800" b="1" dirty="0"/>
              <a:t>CEPT position</a:t>
            </a:r>
            <a:r>
              <a:rPr lang="en-US" sz="1800" b="1" dirty="0" smtClean="0"/>
              <a:t>:</a:t>
            </a:r>
          </a:p>
          <a:p>
            <a:pPr marL="0" indent="0">
              <a:buNone/>
            </a:pPr>
            <a:endParaRPr lang="en-US" sz="1000" b="1" dirty="0" smtClean="0"/>
          </a:p>
          <a:p>
            <a:pPr marL="0" indent="0">
              <a:buNone/>
            </a:pPr>
            <a:r>
              <a:rPr lang="en-GB" sz="1600" dirty="0"/>
              <a:t>CEPT supports sharing and compatibility studies between the proposed VDES satellite component and the systems in the </a:t>
            </a:r>
            <a:r>
              <a:rPr lang="en-GB" sz="1600" dirty="0" err="1"/>
              <a:t>radiocommunication</a:t>
            </a:r>
            <a:r>
              <a:rPr lang="en-GB" sz="1600" dirty="0"/>
              <a:t> services allocated in the same and in adjacent frequency bands. </a:t>
            </a:r>
          </a:p>
          <a:p>
            <a:pPr marL="0" indent="0">
              <a:buNone/>
            </a:pPr>
            <a:r>
              <a:rPr lang="en-GB" sz="1600" dirty="0"/>
              <a:t>CEPT is of the view that </a:t>
            </a:r>
            <a:r>
              <a:rPr lang="en-GB" sz="1600" dirty="0" err="1"/>
              <a:t>implementability</a:t>
            </a:r>
            <a:r>
              <a:rPr lang="en-GB" sz="1600" dirty="0"/>
              <a:t> of the VDES satellite component and feasibility of its sharing and compatibility with the systems in the </a:t>
            </a:r>
            <a:r>
              <a:rPr lang="en-GB" sz="1600" dirty="0" err="1"/>
              <a:t>radiocommunication</a:t>
            </a:r>
            <a:r>
              <a:rPr lang="en-GB" sz="1600" dirty="0"/>
              <a:t> services allocated in the same and adjacent frequency bands without imposing any limitations on those services shall be confirmed by appropriate study results.</a:t>
            </a:r>
          </a:p>
          <a:p>
            <a:pPr marL="0" indent="0">
              <a:buNone/>
            </a:pPr>
            <a:endParaRPr lang="en-US" sz="1800" b="1" dirty="0"/>
          </a:p>
          <a:p>
            <a:endParaRPr lang="de-DE" sz="1000" dirty="0" smtClean="0"/>
          </a:p>
          <a:p>
            <a:endParaRPr lang="de-DE" sz="1000" dirty="0"/>
          </a:p>
        </p:txBody>
      </p:sp>
    </p:spTree>
    <p:extLst>
      <p:ext uri="{BB962C8B-B14F-4D97-AF65-F5344CB8AC3E}">
        <p14:creationId xmlns:p14="http://schemas.microsoft.com/office/powerpoint/2010/main" val="73969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193196"/>
            <a:ext cx="1188132" cy="1584176"/>
          </a:xfrm>
          <a:prstGeom prst="rect">
            <a:avLst/>
          </a:prstGeom>
        </p:spPr>
      </p:pic>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1.9.2 </a:t>
            </a:r>
            <a:r>
              <a:rPr lang="en-GB" sz="1600" dirty="0" smtClean="0">
                <a:solidFill>
                  <a:srgbClr val="FFFFFF"/>
                </a:solidFill>
                <a:cs typeface="Arial" pitchFamily="34" charset="0"/>
              </a:rPr>
              <a:t>(</a:t>
            </a:r>
            <a:r>
              <a:rPr lang="en-GB" sz="1600" dirty="0">
                <a:cs typeface="Arial" pitchFamily="34" charset="0"/>
              </a:rPr>
              <a:t>approved  by CPG19#3</a:t>
            </a:r>
            <a:r>
              <a:rPr lang="en-GB" sz="1600" dirty="0" smtClean="0">
                <a:solidFill>
                  <a:srgbClr val="FFFFFF"/>
                </a:solidFill>
                <a:cs typeface="Arial" pitchFamily="34" charset="0"/>
              </a:rPr>
              <a:t>)</a:t>
            </a:r>
            <a:endParaRPr lang="de-DE" dirty="0"/>
          </a:p>
        </p:txBody>
      </p:sp>
      <p:sp>
        <p:nvSpPr>
          <p:cNvPr id="5" name="Inhaltsplatzhalter 4"/>
          <p:cNvSpPr>
            <a:spLocks noGrp="1"/>
          </p:cNvSpPr>
          <p:nvPr>
            <p:ph idx="1"/>
          </p:nvPr>
        </p:nvSpPr>
        <p:spPr>
          <a:xfrm>
            <a:off x="179512" y="1600200"/>
            <a:ext cx="8507288" cy="4525963"/>
          </a:xfrm>
        </p:spPr>
        <p:txBody>
          <a:bodyPr/>
          <a:lstStyle/>
          <a:p>
            <a:pPr marL="0" indent="0">
              <a:buNone/>
            </a:pPr>
            <a:endParaRPr lang="en-US" sz="1800" b="1" dirty="0" smtClean="0"/>
          </a:p>
          <a:p>
            <a:pPr marL="0" indent="0">
              <a:buNone/>
            </a:pPr>
            <a:r>
              <a:rPr lang="en-US" sz="1800" b="1" dirty="0" smtClean="0"/>
              <a:t>Preliminary </a:t>
            </a:r>
            <a:r>
              <a:rPr lang="en-US" sz="1800" b="1" dirty="0"/>
              <a:t>CEPT </a:t>
            </a:r>
            <a:r>
              <a:rPr lang="en-US" sz="1800" b="1" dirty="0" smtClean="0"/>
              <a:t>position (continued):</a:t>
            </a:r>
          </a:p>
          <a:p>
            <a:pPr marL="0" indent="0">
              <a:buNone/>
            </a:pPr>
            <a:endParaRPr lang="en-US" sz="1800" b="1" dirty="0" smtClean="0"/>
          </a:p>
          <a:p>
            <a:pPr marL="0" indent="0">
              <a:buNone/>
            </a:pPr>
            <a:r>
              <a:rPr lang="en-GB" sz="1600" dirty="0" smtClean="0"/>
              <a:t>Subject </a:t>
            </a:r>
            <a:r>
              <a:rPr lang="en-GB" sz="1600" dirty="0"/>
              <a:t>to the finalisation of relevant studies, CEPT is considering:</a:t>
            </a:r>
          </a:p>
          <a:p>
            <a:pPr>
              <a:buClr>
                <a:srgbClr val="D2232A"/>
              </a:buClr>
              <a:buFont typeface="Arial" panose="020B0604020202020204" pitchFamily="34" charset="0"/>
              <a:buChar char="•"/>
            </a:pPr>
            <a:r>
              <a:rPr lang="en-GB" sz="1600" dirty="0" smtClean="0"/>
              <a:t>the </a:t>
            </a:r>
            <a:r>
              <a:rPr lang="en-GB" sz="1600" dirty="0"/>
              <a:t>introduction of a new maritime mobile-satellite (space-to-Earth) service allocation within the frequency bands 160.9625 - 161.4875 MHz which is not channelized in RR Appendix 18, or channels 2024, 2084, 2025, 2085, 2026 and 2086 of RR Appendix 18;</a:t>
            </a:r>
          </a:p>
          <a:p>
            <a:pPr>
              <a:buClr>
                <a:srgbClr val="D2232A"/>
              </a:buClr>
              <a:buFont typeface="Arial" panose="020B0604020202020204" pitchFamily="34" charset="0"/>
              <a:buChar char="•"/>
            </a:pPr>
            <a:r>
              <a:rPr lang="en-GB" sz="1600" dirty="0" smtClean="0"/>
              <a:t>the </a:t>
            </a:r>
            <a:r>
              <a:rPr lang="en-GB" sz="1600" dirty="0"/>
              <a:t>introduction of a new maritime mobile-satellite (Earth-to-space) service allocation for the channels 24, 84, 25, 85, 26 and 86 of RR Appendix 18;</a:t>
            </a:r>
          </a:p>
          <a:p>
            <a:pPr>
              <a:buClr>
                <a:srgbClr val="D2232A"/>
              </a:buClr>
              <a:buFont typeface="Arial" panose="020B0604020202020204" pitchFamily="34" charset="0"/>
              <a:buChar char="•"/>
            </a:pPr>
            <a:r>
              <a:rPr lang="en-GB" sz="1600" dirty="0" smtClean="0"/>
              <a:t>the </a:t>
            </a:r>
            <a:r>
              <a:rPr lang="en-GB" sz="1600" dirty="0"/>
              <a:t>application of the PFD mask defined in Recommendation ITU-R M.2092, to the satellite component of VDES in order to ensure protection of the terrestrial services.</a:t>
            </a:r>
          </a:p>
          <a:p>
            <a:pPr marL="0" indent="0">
              <a:buNone/>
            </a:pPr>
            <a:endParaRPr lang="en-US" sz="1000" b="1" dirty="0" smtClean="0"/>
          </a:p>
          <a:p>
            <a:pPr marL="0" indent="0">
              <a:buNone/>
            </a:pPr>
            <a:endParaRPr lang="en-US" sz="1800" b="1" dirty="0"/>
          </a:p>
          <a:p>
            <a:endParaRPr lang="de-DE" sz="1000" dirty="0" smtClean="0"/>
          </a:p>
          <a:p>
            <a:endParaRPr lang="de-DE" sz="1000" dirty="0"/>
          </a:p>
        </p:txBody>
      </p:sp>
    </p:spTree>
    <p:extLst>
      <p:ext uri="{BB962C8B-B14F-4D97-AF65-F5344CB8AC3E}">
        <p14:creationId xmlns:p14="http://schemas.microsoft.com/office/powerpoint/2010/main" val="146649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1.10 </a:t>
            </a:r>
            <a:r>
              <a:rPr lang="en-GB" sz="1600" dirty="0" smtClean="0">
                <a:solidFill>
                  <a:srgbClr val="FFFFFF"/>
                </a:solidFill>
                <a:cs typeface="Arial" pitchFamily="34" charset="0"/>
              </a:rPr>
              <a:t>(</a:t>
            </a:r>
            <a:r>
              <a:rPr lang="en-GB" sz="1600" dirty="0">
                <a:cs typeface="Arial" pitchFamily="34" charset="0"/>
              </a:rPr>
              <a:t>approved  by CPG19#3</a:t>
            </a:r>
            <a:r>
              <a:rPr lang="en-GB" sz="1600" dirty="0" smtClean="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spectrum needs and regulatory provisions for the introduction and use of the Global Aeronautical Distress and Safety System (GADSS), in accordance with Resolution </a:t>
            </a:r>
            <a:r>
              <a:rPr lang="en-GB" sz="1600" b="1" i="1" dirty="0"/>
              <a:t>426 (WRC-15)</a:t>
            </a:r>
            <a:r>
              <a:rPr lang="en-GB" sz="1600" i="1" dirty="0"/>
              <a:t>;</a:t>
            </a:r>
            <a:endParaRPr lang="en-US" sz="1600" i="1" dirty="0"/>
          </a:p>
          <a:p>
            <a:pPr marL="0" indent="0">
              <a:buNone/>
            </a:pPr>
            <a:endParaRPr lang="en-US" sz="1000" dirty="0"/>
          </a:p>
          <a:p>
            <a:pPr marL="0" indent="0">
              <a:buNone/>
            </a:pPr>
            <a:r>
              <a:rPr lang="en-US" sz="1800" b="1" dirty="0"/>
              <a:t>Preliminary CEPT position</a:t>
            </a:r>
            <a:r>
              <a:rPr lang="en-US" sz="1800" b="1" dirty="0" smtClean="0"/>
              <a:t>:</a:t>
            </a:r>
          </a:p>
          <a:p>
            <a:pPr marL="0" indent="0">
              <a:buNone/>
            </a:pPr>
            <a:endParaRPr lang="en-US" sz="1000" b="1" dirty="0"/>
          </a:p>
          <a:p>
            <a:pPr>
              <a:buClr>
                <a:srgbClr val="D2232A"/>
              </a:buClr>
            </a:pPr>
            <a:r>
              <a:rPr lang="en-GB" sz="1600" dirty="0"/>
              <a:t>CEPT supports the requirement for introduction of the GADSS. </a:t>
            </a:r>
            <a:endParaRPr lang="da-DK" sz="1600" dirty="0"/>
          </a:p>
          <a:p>
            <a:pPr>
              <a:buClr>
                <a:srgbClr val="D2232A"/>
              </a:buClr>
            </a:pPr>
            <a:r>
              <a:rPr lang="en-GB" sz="1600" dirty="0"/>
              <a:t>CEPT is of the view that the frequency bands and regulatory provisions for introduction and usage of the GADSS should be specified on the basis of the GADSS concept developed by ICAO. Therewith sharing between the GADSS and the systems in incumbent </a:t>
            </a:r>
            <a:r>
              <a:rPr lang="en-GB" sz="1600" dirty="0" err="1"/>
              <a:t>radiocommunication</a:t>
            </a:r>
            <a:r>
              <a:rPr lang="en-GB" sz="1600" dirty="0"/>
              <a:t> services should be provided in the frequency bands proposed for the GADSS introduction and in the adjacent frequency bands imposing no additional limitations on the existing and planned systems operating in those frequency bands</a:t>
            </a:r>
            <a:r>
              <a:rPr lang="en-GB" sz="1600" dirty="0" smtClean="0"/>
              <a:t>.</a:t>
            </a:r>
            <a:endParaRPr lang="de-DE" sz="1600" dirty="0"/>
          </a:p>
        </p:txBody>
      </p:sp>
      <p:sp>
        <p:nvSpPr>
          <p:cNvPr id="6" name="Rechthoek 6"/>
          <p:cNvSpPr/>
          <p:nvPr/>
        </p:nvSpPr>
        <p:spPr>
          <a:xfrm>
            <a:off x="1979712"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7"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193196"/>
            <a:ext cx="1188132" cy="1584176"/>
          </a:xfrm>
          <a:prstGeom prst="rect">
            <a:avLst/>
          </a:prstGeom>
        </p:spPr>
      </p:pic>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43708"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Zaza</a:t>
            </a:r>
            <a:r>
              <a:rPr lang="fr-FR" sz="1400" i="1" dirty="0">
                <a:solidFill>
                  <a:schemeClr val="accent2"/>
                </a:solidFill>
                <a:cs typeface="Arial" pitchFamily="34" charset="0"/>
              </a:rPr>
              <a:t>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1.11 </a:t>
            </a:r>
            <a:r>
              <a:rPr lang="en-GB" sz="1600" dirty="0" smtClean="0">
                <a:cs typeface="Arial" pitchFamily="34" charset="0"/>
              </a:rPr>
              <a:t>(approved  </a:t>
            </a:r>
            <a:r>
              <a:rPr lang="en-GB" sz="1600" dirty="0">
                <a:cs typeface="Arial" pitchFamily="34" charset="0"/>
              </a:rPr>
              <a:t>by CPG19#3)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take necessary actions, as appropriate, to facilitate global or regional harmonized frequency bands to support railway </a:t>
            </a:r>
            <a:r>
              <a:rPr lang="en-GB" sz="1600" i="1" dirty="0" err="1"/>
              <a:t>radiocommunication</a:t>
            </a:r>
            <a:r>
              <a:rPr lang="en-GB" sz="1600" i="1" dirty="0"/>
              <a:t> systems between train and trackside within existing mobile service allocations, in accordance with Resolution </a:t>
            </a:r>
            <a:r>
              <a:rPr lang="en-GB" sz="1600" b="1" i="1" dirty="0"/>
              <a:t>236 (WRC-15)</a:t>
            </a:r>
            <a:r>
              <a:rPr lang="en-GB" sz="1600" i="1" dirty="0"/>
              <a:t>; </a:t>
            </a:r>
            <a:endParaRPr lang="en-US" sz="1600" i="1" dirty="0"/>
          </a:p>
          <a:p>
            <a:pPr marL="0" indent="0">
              <a:buNone/>
            </a:pPr>
            <a:endParaRPr lang="en-US" sz="1000" dirty="0"/>
          </a:p>
          <a:p>
            <a:pPr marL="0" indent="0">
              <a:buNone/>
            </a:pPr>
            <a:r>
              <a:rPr lang="en-US" sz="1800" b="1" dirty="0"/>
              <a:t>Preliminary CEPT position:</a:t>
            </a:r>
          </a:p>
          <a:p>
            <a:pPr marL="0" indent="0">
              <a:buNone/>
            </a:pPr>
            <a:endParaRPr lang="de-DE" sz="1000" dirty="0" smtClean="0"/>
          </a:p>
          <a:p>
            <a:pPr marL="0" indent="0">
              <a:buNone/>
            </a:pPr>
            <a:r>
              <a:rPr lang="en-GB" sz="1800" dirty="0"/>
              <a:t>CEPT is of the view that it is reasonable to harmonize frequency bands at global or regional level for their use by railway radio communication systems between train and trackside within existing mobile service allocations.</a:t>
            </a:r>
            <a:endParaRPr lang="en-US" sz="1800" dirty="0"/>
          </a:p>
          <a:p>
            <a:pPr marL="0" indent="0">
              <a:buNone/>
            </a:pPr>
            <a:r>
              <a:rPr lang="en-GB" sz="1800" dirty="0"/>
              <a:t>CEPT is of the view that a harmonized use of frequency bands by railway transportation systems within existing mobile service allocations does not change the allocation conditions for the mobile service so that no additional constraints will be imposed on services to which these frequency bands are already </a:t>
            </a:r>
            <a:r>
              <a:rPr lang="en-GB" sz="1800" dirty="0" smtClean="0"/>
              <a:t>allocated.</a:t>
            </a:r>
            <a:endParaRPr lang="de-DE" sz="18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364" y="5169135"/>
            <a:ext cx="1211904" cy="1616857"/>
          </a:xfrm>
          <a:prstGeom prst="rect">
            <a:avLst/>
          </a:prstGeom>
        </p:spPr>
      </p:pic>
    </p:spTree>
    <p:extLst>
      <p:ext uri="{BB962C8B-B14F-4D97-AF65-F5344CB8AC3E}">
        <p14:creationId xmlns:p14="http://schemas.microsoft.com/office/powerpoint/2010/main" val="2395660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a:xfrm>
            <a:off x="469900" y="1839913"/>
            <a:ext cx="8229600" cy="4425950"/>
          </a:xfrm>
        </p:spPr>
        <p:txBody>
          <a:bodyPr/>
          <a:lstStyle/>
          <a:p>
            <a:pPr eaLnBrk="1" hangingPunct="1">
              <a:buClr>
                <a:srgbClr val="C00000"/>
              </a:buClr>
              <a:defRPr/>
            </a:pPr>
            <a:r>
              <a:rPr lang="en-GB" sz="2000" dirty="0"/>
              <a:t>The Conference Preparatory Group (CPG19) of CEPT/ECC is responsible for developing the ECPs and Briefs for WRC-19 and RA-19</a:t>
            </a:r>
          </a:p>
          <a:p>
            <a:pPr eaLnBrk="1" hangingPunct="1">
              <a:lnSpc>
                <a:spcPct val="80000"/>
              </a:lnSpc>
              <a:defRPr/>
            </a:pPr>
            <a:endParaRPr lang="en-GB" sz="1800" dirty="0"/>
          </a:p>
          <a:p>
            <a:pPr eaLnBrk="1" hangingPunct="1">
              <a:lnSpc>
                <a:spcPct val="80000"/>
              </a:lnSpc>
              <a:buClr>
                <a:srgbClr val="C00000"/>
              </a:buClr>
              <a:defRPr/>
            </a:pPr>
            <a:r>
              <a:rPr lang="en-GB" sz="2000" dirty="0"/>
              <a:t>The CPG management team has been </a:t>
            </a:r>
            <a:r>
              <a:rPr lang="en-GB" sz="2000" dirty="0" smtClean="0"/>
              <a:t>confirmed</a:t>
            </a:r>
            <a:r>
              <a:rPr lang="en-GB" dirty="0" smtClean="0"/>
              <a:t>:</a:t>
            </a:r>
          </a:p>
          <a:p>
            <a:pPr eaLnBrk="1" hangingPunct="1">
              <a:lnSpc>
                <a:spcPct val="80000"/>
              </a:lnSpc>
              <a:buClr>
                <a:srgbClr val="C00000"/>
              </a:buClr>
              <a:defRPr/>
            </a:pPr>
            <a:endParaRPr lang="en-GB" dirty="0"/>
          </a:p>
          <a:p>
            <a:pPr eaLnBrk="1" hangingPunct="1">
              <a:lnSpc>
                <a:spcPct val="80000"/>
              </a:lnSpc>
              <a:buClr>
                <a:srgbClr val="C00000"/>
              </a:buClr>
              <a:defRPr/>
            </a:pPr>
            <a:endParaRPr lang="en-GB" sz="2000" dirty="0"/>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Chairman: </a:t>
            </a:r>
            <a:r>
              <a:rPr lang="en-GB" dirty="0" smtClean="0"/>
              <a:t>	Alexander </a:t>
            </a:r>
            <a:r>
              <a:rPr lang="en-US" dirty="0"/>
              <a:t>Kühn, </a:t>
            </a:r>
            <a:r>
              <a:rPr lang="en-US" dirty="0" smtClean="0"/>
              <a:t>Germany </a:t>
            </a:r>
            <a:endParaRPr lang="en-US" dirty="0"/>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Vice-Chairmen:   </a:t>
            </a:r>
            <a:r>
              <a:rPr lang="en-GB" dirty="0" smtClean="0"/>
              <a:t>Gerlof </a:t>
            </a:r>
            <a:r>
              <a:rPr lang="en-GB" dirty="0"/>
              <a:t>Osinga, The </a:t>
            </a:r>
            <a:r>
              <a:rPr lang="en-GB" dirty="0" smtClean="0"/>
              <a:t>Netherlands</a:t>
            </a:r>
          </a:p>
          <a:p>
            <a:pPr marL="339725" lvl="1" indent="0" eaLnBrk="1" hangingPunct="1">
              <a:lnSpc>
                <a:spcPct val="80000"/>
              </a:lnSpc>
              <a:buClr>
                <a:srgbClr val="C00000"/>
              </a:buClr>
              <a:buNone/>
              <a:tabLst>
                <a:tab pos="2605088" algn="l"/>
              </a:tabLst>
              <a:defRPr/>
            </a:pPr>
            <a:r>
              <a:rPr lang="en-GB" dirty="0"/>
              <a:t>	</a:t>
            </a:r>
            <a:r>
              <a:rPr lang="en-GB" dirty="0" smtClean="0"/>
              <a:t>Alexandre </a:t>
            </a:r>
            <a:r>
              <a:rPr lang="en-GB" dirty="0" err="1"/>
              <a:t>Vallet</a:t>
            </a:r>
            <a:r>
              <a:rPr lang="en-US" dirty="0"/>
              <a:t>, France</a:t>
            </a:r>
          </a:p>
          <a:p>
            <a:pPr marL="682625" lvl="1" indent="-342900" eaLnBrk="1" hangingPunct="1">
              <a:lnSpc>
                <a:spcPct val="80000"/>
              </a:lnSpc>
              <a:buClr>
                <a:srgbClr val="C00000"/>
              </a:buClr>
              <a:buFont typeface="Arial" panose="020B0604020202020204" pitchFamily="34" charset="0"/>
              <a:buChar char="•"/>
              <a:tabLst>
                <a:tab pos="2605088" algn="l"/>
              </a:tabLst>
              <a:defRPr/>
            </a:pPr>
            <a:endParaRPr lang="en-US" dirty="0">
              <a:ea typeface="+mn-ea"/>
            </a:endParaRPr>
          </a:p>
          <a:p>
            <a:pPr marL="682625" lvl="1" indent="-342900" eaLnBrk="1" hangingPunct="1">
              <a:lnSpc>
                <a:spcPct val="80000"/>
              </a:lnSpc>
              <a:buClr>
                <a:srgbClr val="C00000"/>
              </a:buClr>
              <a:buFont typeface="Arial" panose="020B0604020202020204" pitchFamily="34" charset="0"/>
              <a:buChar char="•"/>
              <a:tabLst>
                <a:tab pos="2605088" algn="l"/>
              </a:tabLst>
              <a:defRPr/>
            </a:pPr>
            <a:r>
              <a:rPr lang="en-US" dirty="0"/>
              <a:t>Secretary: 	</a:t>
            </a:r>
            <a:r>
              <a:rPr lang="en-US" dirty="0" smtClean="0"/>
              <a:t>Karsten </a:t>
            </a:r>
            <a:r>
              <a:rPr lang="en-US" dirty="0"/>
              <a:t>Buckwitz, Germany</a:t>
            </a:r>
          </a:p>
          <a:p>
            <a:pPr lvl="6">
              <a:lnSpc>
                <a:spcPct val="80000"/>
              </a:lnSpc>
              <a:buClr>
                <a:srgbClr val="C00000"/>
              </a:buClr>
              <a:buFont typeface="Wingdings" pitchFamily="2" charset="2"/>
              <a:buChar char="§"/>
              <a:defRPr/>
            </a:pPr>
            <a:endParaRPr lang="en-US" sz="2200" dirty="0"/>
          </a:p>
          <a:p>
            <a:pPr eaLnBrk="1" hangingPunct="1">
              <a:lnSpc>
                <a:spcPct val="80000"/>
              </a:lnSpc>
              <a:defRPr/>
            </a:pPr>
            <a:endParaRPr lang="en-US" dirty="0"/>
          </a:p>
          <a:p>
            <a:pPr marL="0" indent="0" eaLnBrk="1" hangingPunct="1">
              <a:lnSpc>
                <a:spcPct val="80000"/>
              </a:lnSpc>
              <a:buFontTx/>
              <a:buNone/>
              <a:defRPr/>
            </a:pPr>
            <a:endParaRPr lang="en-GB" dirty="0"/>
          </a:p>
          <a:p>
            <a:pPr eaLnBrk="1" hangingPunct="1">
              <a:lnSpc>
                <a:spcPct val="80000"/>
              </a:lnSpc>
              <a:buFontTx/>
              <a:buNone/>
              <a:defRPr/>
            </a:pPr>
            <a:endParaRPr lang="en-GB" dirty="0"/>
          </a:p>
          <a:p>
            <a:pPr eaLnBrk="1" hangingPunct="1">
              <a:lnSpc>
                <a:spcPct val="80000"/>
              </a:lnSpc>
              <a:buFontTx/>
              <a:buNone/>
              <a:defRPr/>
            </a:pPr>
            <a:endParaRPr lang="en-GB" dirty="0"/>
          </a:p>
          <a:p>
            <a:pPr lvl="1" eaLnBrk="1" hangingPunct="1">
              <a:lnSpc>
                <a:spcPct val="80000"/>
              </a:lnSpc>
              <a:defRPr/>
            </a:pPr>
            <a:endParaRPr lang="en-GB" sz="2400" dirty="0"/>
          </a:p>
          <a:p>
            <a:pPr eaLnBrk="1" hangingPunct="1">
              <a:lnSpc>
                <a:spcPct val="80000"/>
              </a:lnSpc>
              <a:buFontTx/>
              <a:buNone/>
              <a:defRPr/>
            </a:pPr>
            <a:endParaRPr lang="en-GB" dirty="0"/>
          </a:p>
          <a:p>
            <a:pPr eaLnBrk="1" hangingPunct="1">
              <a:lnSpc>
                <a:spcPct val="80000"/>
              </a:lnSpc>
              <a:buFontTx/>
              <a:buNone/>
              <a:defRPr/>
            </a:pPr>
            <a:endParaRPr lang="en-GB" u="sng" dirty="0"/>
          </a:p>
          <a:p>
            <a:pPr eaLnBrk="1" hangingPunct="1">
              <a:lnSpc>
                <a:spcPct val="80000"/>
              </a:lnSpc>
              <a:buFontTx/>
              <a:buNone/>
              <a:defRPr/>
            </a:pPr>
            <a:endParaRPr lang="en-GB" dirty="0"/>
          </a:p>
          <a:p>
            <a:pPr eaLnBrk="1" hangingPunct="1">
              <a:lnSpc>
                <a:spcPct val="80000"/>
              </a:lnSpc>
              <a:buFontTx/>
              <a:buNone/>
              <a:defRPr/>
            </a:pPr>
            <a:endParaRPr lang="fr-FR" dirty="0"/>
          </a:p>
          <a:p>
            <a:pPr eaLnBrk="1" hangingPunct="1">
              <a:lnSpc>
                <a:spcPct val="80000"/>
              </a:lnSpc>
              <a:buFontTx/>
              <a:buNone/>
              <a:defRPr/>
            </a:pPr>
            <a:r>
              <a:rPr lang="fr-FR" sz="800" dirty="0"/>
              <a:t> </a:t>
            </a:r>
          </a:p>
          <a:p>
            <a:pPr eaLnBrk="1" hangingPunct="1">
              <a:lnSpc>
                <a:spcPct val="80000"/>
              </a:lnSpc>
              <a:defRPr/>
            </a:pPr>
            <a:endParaRPr lang="fr-FR" sz="8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204" y="3371363"/>
            <a:ext cx="855472" cy="1140629"/>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321" y="3816087"/>
            <a:ext cx="918314" cy="1296144"/>
          </a:xfrm>
          <a:prstGeom prst="rect">
            <a:avLst/>
          </a:prstGeom>
        </p:spPr>
      </p:pic>
      <p:sp>
        <p:nvSpPr>
          <p:cNvPr id="5" name="Titel 4"/>
          <p:cNvSpPr>
            <a:spLocks noGrp="1"/>
          </p:cNvSpPr>
          <p:nvPr>
            <p:ph type="title"/>
          </p:nvPr>
        </p:nvSpPr>
        <p:spPr/>
        <p:txBody>
          <a:bodyPr/>
          <a:lstStyle/>
          <a:p>
            <a:r>
              <a:rPr lang="fr-FR" dirty="0"/>
              <a:t>Structure of CPG19</a:t>
            </a:r>
            <a:endParaRPr lang="de-DE"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4554" y="3609020"/>
            <a:ext cx="855767" cy="114169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9082" y="5085184"/>
            <a:ext cx="855472" cy="1140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83568" y="6505599"/>
            <a:ext cx="7200800" cy="307777"/>
          </a:xfrm>
          <a:prstGeom prst="rect">
            <a:avLst/>
          </a:prstGeom>
        </p:spPr>
        <p:txBody>
          <a:bodyPr wrap="square">
            <a:spAutoFit/>
          </a:bodyPr>
          <a:lstStyle/>
          <a:p>
            <a:r>
              <a:rPr lang="fr-FR" sz="1400" i="1" dirty="0">
                <a:solidFill>
                  <a:schemeClr val="accent2"/>
                </a:solidFill>
                <a:cs typeface="Arial" pitchFamily="34" charset="0"/>
              </a:rPr>
              <a:t>CEPT </a:t>
            </a:r>
            <a:r>
              <a:rPr lang="fr-FR" sz="1400" i="1" dirty="0" err="1" smtClean="0">
                <a:solidFill>
                  <a:schemeClr val="accent2"/>
                </a:solidFill>
                <a:cs typeface="Arial" pitchFamily="34" charset="0"/>
              </a:rPr>
              <a:t>co-Coordinators</a:t>
            </a:r>
            <a:r>
              <a:rPr lang="fr-FR" sz="1400" i="1" dirty="0" smtClean="0">
                <a:solidFill>
                  <a:schemeClr val="accent2"/>
                </a:solidFill>
                <a:cs typeface="Arial" pitchFamily="34" charset="0"/>
              </a:rPr>
              <a:t>:  </a:t>
            </a:r>
            <a:r>
              <a:rPr lang="en-GB" sz="1400" i="1" dirty="0" smtClean="0">
                <a:solidFill>
                  <a:schemeClr val="accent2"/>
                </a:solidFill>
                <a:cs typeface="Arial" pitchFamily="34" charset="0"/>
              </a:rPr>
              <a:t>Bettina </a:t>
            </a:r>
            <a:r>
              <a:rPr lang="en-GB" sz="1400" i="1" dirty="0" err="1">
                <a:solidFill>
                  <a:schemeClr val="accent2"/>
                </a:solidFill>
                <a:cs typeface="Arial" pitchFamily="34" charset="0"/>
              </a:rPr>
              <a:t>Erdem</a:t>
            </a:r>
            <a:r>
              <a:rPr lang="en-GB" sz="1400" i="1" dirty="0">
                <a:solidFill>
                  <a:schemeClr val="accent2"/>
                </a:solidFill>
                <a:cs typeface="Arial" pitchFamily="34" charset="0"/>
              </a:rPr>
              <a:t> (Germany); </a:t>
            </a:r>
            <a:r>
              <a:rPr lang="en-GB" sz="1400" i="1" dirty="0" err="1">
                <a:solidFill>
                  <a:schemeClr val="accent2"/>
                </a:solidFill>
                <a:cs typeface="Arial" pitchFamily="34" charset="0"/>
              </a:rPr>
              <a:t>Andrianilana</a:t>
            </a:r>
            <a:r>
              <a:rPr lang="en-GB" sz="1400" i="1" dirty="0">
                <a:solidFill>
                  <a:schemeClr val="accent2"/>
                </a:solidFill>
                <a:cs typeface="Arial" pitchFamily="34" charset="0"/>
              </a:rPr>
              <a:t> </a:t>
            </a:r>
            <a:r>
              <a:rPr lang="en-GB" sz="1400" i="1" dirty="0" err="1" smtClean="0">
                <a:solidFill>
                  <a:schemeClr val="accent2"/>
                </a:solidFill>
                <a:cs typeface="Arial" pitchFamily="34" charset="0"/>
              </a:rPr>
              <a:t>Rakotondradalo</a:t>
            </a:r>
            <a:r>
              <a:rPr lang="en-GB" sz="1400" i="1" dirty="0" smtClean="0">
                <a:solidFill>
                  <a:schemeClr val="accent2"/>
                </a:solidFill>
                <a:cs typeface="Arial" pitchFamily="34" charset="0"/>
              </a:rPr>
              <a:t> (F)</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1.12 </a:t>
            </a:r>
            <a:r>
              <a:rPr lang="en-GB" sz="1600" dirty="0">
                <a:cs typeface="Arial" pitchFamily="34" charset="0"/>
              </a:rPr>
              <a:t>(approved  by CPG19#3)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dirty="0"/>
              <a:t>237 (WRC-15)</a:t>
            </a:r>
            <a:r>
              <a:rPr lang="en-US" sz="1600" i="1" dirty="0"/>
              <a:t>;</a:t>
            </a:r>
          </a:p>
          <a:p>
            <a:pPr marL="0" indent="0">
              <a:buNone/>
            </a:pPr>
            <a:endParaRPr lang="en-US" sz="1000" dirty="0"/>
          </a:p>
          <a:p>
            <a:pPr marL="0" indent="0">
              <a:buNone/>
            </a:pPr>
            <a:r>
              <a:rPr lang="en-US" sz="1800" b="1" dirty="0"/>
              <a:t>Preliminary CEPT position:</a:t>
            </a:r>
          </a:p>
          <a:p>
            <a:pPr marL="0" indent="0">
              <a:buNone/>
            </a:pPr>
            <a:endParaRPr lang="de-DE" sz="1000" dirty="0" smtClean="0"/>
          </a:p>
          <a:p>
            <a:pPr marL="0" indent="0">
              <a:buNone/>
            </a:pPr>
            <a:r>
              <a:rPr lang="en-GB" sz="1800" dirty="0"/>
              <a:t>CEPT is of the view that it is reasonable to harmonize frequency bands at global and regional levels within existing mobile service allocations in order to implement evolving Intelligent Transport Systems, through the development of an ITU-R Recommendation (and an ITU-R Report if needed).</a:t>
            </a:r>
            <a:endParaRPr lang="en-US" sz="1800" dirty="0"/>
          </a:p>
          <a:p>
            <a:pPr marL="0" indent="0">
              <a:buNone/>
            </a:pPr>
            <a:r>
              <a:rPr lang="en-GB" sz="1800" dirty="0"/>
              <a:t>CEPT is of the view that the requirements contained within ECC/DEC/(08)01, ECC/DEC/(09)01 and ECC/REC/(08)01 for ITS operations under the existing primary mobile allocation have already addressed the necessary sharing and compatibility requirements of the other primary services, and consequently do not impose additional constraints on primary services having allocations in the considered frequency bands.</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3322" y="5229200"/>
            <a:ext cx="1157149" cy="1543760"/>
          </a:xfrm>
          <a:prstGeom prst="rect">
            <a:avLst/>
          </a:prstGeom>
        </p:spPr>
      </p:pic>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72516" y="6290156"/>
            <a:ext cx="5904148" cy="523220"/>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a:t>
            </a:r>
            <a:r>
              <a:rPr lang="fr-FR" sz="1400" i="1" dirty="0" smtClean="0">
                <a:solidFill>
                  <a:schemeClr val="accent2"/>
                </a:solidFill>
                <a:cs typeface="Arial" pitchFamily="34" charset="0"/>
              </a:rPr>
              <a:t>(G),</a:t>
            </a:r>
          </a:p>
          <a:p>
            <a:pPr marL="0" lvl="2" algn="r">
              <a:spcBef>
                <a:spcPts val="0"/>
              </a:spcBef>
              <a:defRPr/>
            </a:pPr>
            <a:r>
              <a:rPr lang="fr-FR" sz="1400" i="1" dirty="0" smtClean="0">
                <a:solidFill>
                  <a:schemeClr val="accent2"/>
                </a:solidFill>
                <a:cs typeface="Arial" pitchFamily="34" charset="0"/>
              </a:rPr>
              <a:t>coordination team: Vladislav Sorokin (RUS), </a:t>
            </a:r>
            <a:r>
              <a:rPr lang="fr-FR" sz="1400" i="1" dirty="0" err="1" smtClean="0">
                <a:solidFill>
                  <a:schemeClr val="accent2"/>
                </a:solidFill>
                <a:cs typeface="Arial" pitchFamily="34" charset="0"/>
              </a:rPr>
              <a:t>Sarunas</a:t>
            </a:r>
            <a:r>
              <a:rPr lang="fr-FR" sz="1400" i="1" dirty="0" smtClean="0">
                <a:solidFill>
                  <a:schemeClr val="accent2"/>
                </a:solidFill>
                <a:cs typeface="Arial" pitchFamily="34" charset="0"/>
              </a:rPr>
              <a:t> Oberauskas (LTU)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5313209"/>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CPG19#3)</a:t>
            </a:r>
            <a:endParaRPr lang="de-DE" sz="16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372" y="5311495"/>
            <a:ext cx="1152128" cy="1537885"/>
          </a:xfrm>
          <a:prstGeom prst="rect">
            <a:avLst/>
          </a:prstGeom>
        </p:spPr>
      </p:pic>
      <p:sp>
        <p:nvSpPr>
          <p:cNvPr id="7" name="Inhaltsplatzhalter 6"/>
          <p:cNvSpPr>
            <a:spLocks noGrp="1"/>
          </p:cNvSpPr>
          <p:nvPr>
            <p:ph idx="1"/>
          </p:nvPr>
        </p:nvSpPr>
        <p:spPr/>
        <p:txBody>
          <a:bodyPr/>
          <a:lstStyle/>
          <a:p>
            <a:pPr marL="0" indent="0" algn="just">
              <a:buNone/>
            </a:pPr>
            <a:r>
              <a:rPr lang="en-US" sz="1600" b="1" i="1" dirty="0"/>
              <a:t>Issue: </a:t>
            </a:r>
            <a:r>
              <a:rPr lang="en-GB" sz="1600" i="1" dirty="0"/>
              <a:t>to consider identification of frequency bands for the future development of International Mobile Telecommunications (IMT), including possible additional allocations to the mobile service on a primary basis, in accordance with Resolution </a:t>
            </a:r>
            <a:r>
              <a:rPr lang="en-GB" sz="1600" b="1" i="1" dirty="0"/>
              <a:t>238 (WRC-15);</a:t>
            </a:r>
            <a:endParaRPr lang="en-US" sz="1600" b="1" i="1" dirty="0"/>
          </a:p>
          <a:p>
            <a:endParaRPr lang="en-US" sz="1000" dirty="0"/>
          </a:p>
          <a:p>
            <a:pPr marL="0" indent="0">
              <a:buNone/>
            </a:pPr>
            <a:r>
              <a:rPr lang="en-US" sz="1800" b="1" dirty="0"/>
              <a:t>Preliminary CEPT position:</a:t>
            </a:r>
          </a:p>
          <a:p>
            <a:pPr marL="0" indent="0">
              <a:buNone/>
            </a:pPr>
            <a:r>
              <a:rPr lang="en-GB" sz="1600" dirty="0" smtClean="0"/>
              <a:t>CEPT </a:t>
            </a:r>
            <a:r>
              <a:rPr lang="en-GB" sz="1600" dirty="0"/>
              <a:t>supports studies on IMT spectrum needs in the range 24.25-86 GHz and sharing and compatibility studies for the bands listed in Resolves 2 of Resolution </a:t>
            </a:r>
            <a:r>
              <a:rPr lang="en-GB" sz="1600" b="1" dirty="0"/>
              <a:t>238</a:t>
            </a:r>
            <a:r>
              <a:rPr lang="en-GB" sz="1600" dirty="0"/>
              <a:t> (24.25-27.5 GHz, 31.8-33.4 GHz, 37-43.5 GHz, 45.5-50.2 GHz, 50.4-52.6 GHz, 66-76 GHz and 81-86 GHz), with the focus on the frequency bands 24.25-27.5 GHz, 31.8-33.4 GHz and 40.5-43.5 GHz.</a:t>
            </a:r>
          </a:p>
          <a:p>
            <a:pPr lvl="0">
              <a:buClr>
                <a:srgbClr val="C00000"/>
              </a:buClr>
            </a:pPr>
            <a:r>
              <a:rPr lang="en-GB" sz="1600" dirty="0"/>
              <a:t>CEPT intends to harmonise the 24.25-27.5 GHz band for Europe for 5G before WRC-19 through the adoption of a harmonisation decision and to promote it for worldwide harmonisation. Hence the 24.25-27.5 GHz is a clear priority for immediate study within CEPT. Studies need to take into account the compatibility with and protection of all existing services, including their future deployments, in the same and adjacent frequency bands; in particular the protection of current and future EESS/SRS earth stations should be addressed. </a:t>
            </a:r>
          </a:p>
          <a:p>
            <a:endParaRPr lang="de-DE" dirty="0"/>
          </a:p>
        </p:txBody>
      </p:sp>
    </p:spTree>
    <p:extLst>
      <p:ext uri="{BB962C8B-B14F-4D97-AF65-F5344CB8AC3E}">
        <p14:creationId xmlns:p14="http://schemas.microsoft.com/office/powerpoint/2010/main" val="3777429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0437" y="6290156"/>
            <a:ext cx="5904148" cy="523220"/>
          </a:xfrm>
          <a:prstGeom prst="rect">
            <a:avLst/>
          </a:prstGeom>
        </p:spPr>
        <p:txBody>
          <a:bodyPr wrap="square">
            <a:spAutoFit/>
          </a:bodyPr>
          <a:lstStyle/>
          <a:p>
            <a:pPr marL="0" lvl="2">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a:t>
            </a:r>
            <a:r>
              <a:rPr lang="fr-FR" sz="1400" i="1" dirty="0" smtClean="0">
                <a:solidFill>
                  <a:schemeClr val="accent2"/>
                </a:solidFill>
                <a:cs typeface="Arial" pitchFamily="34" charset="0"/>
              </a:rPr>
              <a:t>(G),</a:t>
            </a:r>
          </a:p>
          <a:p>
            <a:pPr marL="0" lvl="2" algn="r">
              <a:spcBef>
                <a:spcPts val="0"/>
              </a:spcBef>
              <a:defRPr/>
            </a:pPr>
            <a:r>
              <a:rPr lang="fr-FR" sz="1400" i="1" dirty="0" smtClean="0">
                <a:solidFill>
                  <a:schemeClr val="accent2"/>
                </a:solidFill>
                <a:cs typeface="Arial" pitchFamily="34" charset="0"/>
              </a:rPr>
              <a:t>coordination team: Vladislav Sorokin (RUS), </a:t>
            </a:r>
            <a:r>
              <a:rPr lang="fr-FR" sz="1400" i="1" dirty="0" err="1" smtClean="0">
                <a:solidFill>
                  <a:schemeClr val="accent2"/>
                </a:solidFill>
                <a:cs typeface="Arial" pitchFamily="34" charset="0"/>
              </a:rPr>
              <a:t>Sarunas</a:t>
            </a:r>
            <a:r>
              <a:rPr lang="fr-FR" sz="1400" i="1" dirty="0" smtClean="0">
                <a:solidFill>
                  <a:schemeClr val="accent2"/>
                </a:solidFill>
                <a:cs typeface="Arial" pitchFamily="34" charset="0"/>
              </a:rPr>
              <a:t> Oberauskas (LTU)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5313209"/>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CPG19#3)</a:t>
            </a:r>
            <a:endParaRPr lang="de-DE" sz="16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372" y="5311495"/>
            <a:ext cx="1152128" cy="1537885"/>
          </a:xfrm>
          <a:prstGeom prst="rect">
            <a:avLst/>
          </a:prstGeom>
        </p:spPr>
      </p:pic>
      <p:sp>
        <p:nvSpPr>
          <p:cNvPr id="7" name="Inhaltsplatzhalter 6"/>
          <p:cNvSpPr>
            <a:spLocks noGrp="1"/>
          </p:cNvSpPr>
          <p:nvPr>
            <p:ph idx="1"/>
          </p:nvPr>
        </p:nvSpPr>
        <p:spPr/>
        <p:txBody>
          <a:bodyPr/>
          <a:lstStyle/>
          <a:p>
            <a:endParaRPr lang="en-US" sz="1000" dirty="0" smtClean="0"/>
          </a:p>
          <a:p>
            <a:pPr marL="0" indent="0">
              <a:buNone/>
            </a:pPr>
            <a:endParaRPr lang="en-US" sz="1000" dirty="0"/>
          </a:p>
          <a:p>
            <a:pPr marL="0" indent="0">
              <a:buNone/>
            </a:pPr>
            <a:r>
              <a:rPr lang="en-US" sz="1800" b="1" dirty="0"/>
              <a:t>Preliminary CEPT </a:t>
            </a:r>
            <a:r>
              <a:rPr lang="en-US" sz="1800" b="1" dirty="0" smtClean="0"/>
              <a:t>position (continued):</a:t>
            </a:r>
          </a:p>
          <a:p>
            <a:pPr marL="0" indent="0">
              <a:buNone/>
            </a:pPr>
            <a:endParaRPr lang="en-US" sz="1000" b="1" dirty="0"/>
          </a:p>
          <a:p>
            <a:pPr marL="0" indent="0">
              <a:buNone/>
            </a:pPr>
            <a:r>
              <a:rPr lang="en-GB" sz="1600" dirty="0"/>
              <a:t>CEPT supports the identification of global bands for IMT among the bands listed in resolves to invite ITU‑R 2 of Resolution 238, taking into account the results of sharing and compatibility studies with existing services. Bands outside those listed in resolves to invite ITU-R 2 of Resolution 238 are not supported for consideration under this Agenda item. </a:t>
            </a:r>
          </a:p>
          <a:p>
            <a:pPr marL="0" indent="0">
              <a:buNone/>
            </a:pPr>
            <a:r>
              <a:rPr lang="en-GB" sz="1600" dirty="0" smtClean="0"/>
              <a:t>Note</a:t>
            </a:r>
            <a:r>
              <a:rPr lang="en-GB" sz="1600" dirty="0"/>
              <a:t>: CEPT has developed a roadmap on 5G</a:t>
            </a:r>
            <a:r>
              <a:rPr lang="en-GB" sz="1600" u="sng" dirty="0"/>
              <a:t> (</a:t>
            </a:r>
            <a:r>
              <a:rPr lang="en-GB" sz="1600" u="sng" dirty="0">
                <a:hlinkClick r:id="rId4"/>
              </a:rPr>
              <a:t>http://cept.org/ecc/topics/spectrum-for-wireless-broadband-5g#roadmap</a:t>
            </a:r>
            <a:r>
              <a:rPr lang="en-GB" sz="1600" dirty="0"/>
              <a:t>). In this respect it is noted that “Europe has harmonised the 27.5-29.5 GHz band for broadband satellite and is supportive of the worldwide use of this band for ESIM. This band is therefore not available for 5G”.</a:t>
            </a:r>
          </a:p>
          <a:p>
            <a:pPr marL="0" indent="0">
              <a:buNone/>
            </a:pPr>
            <a:endParaRPr lang="de-DE" sz="1600" dirty="0"/>
          </a:p>
        </p:txBody>
      </p:sp>
    </p:spTree>
    <p:extLst>
      <p:ext uri="{BB962C8B-B14F-4D97-AF65-F5344CB8AC3E}">
        <p14:creationId xmlns:p14="http://schemas.microsoft.com/office/powerpoint/2010/main" val="264167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630016" y="653730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 </a:t>
            </a:r>
            <a:r>
              <a:rPr lang="en-GB" sz="1600" dirty="0">
                <a:cs typeface="Arial" pitchFamily="34" charset="0"/>
              </a:rPr>
              <a:t>(developed at CPG#3)</a:t>
            </a:r>
            <a:endParaRPr lang="de-DE" sz="1600" dirty="0"/>
          </a:p>
        </p:txBody>
      </p:sp>
      <p:sp>
        <p:nvSpPr>
          <p:cNvPr id="4" name="Inhaltsplatzhalter 3"/>
          <p:cNvSpPr>
            <a:spLocks noGrp="1"/>
          </p:cNvSpPr>
          <p:nvPr>
            <p:ph idx="1"/>
          </p:nvPr>
        </p:nvSpPr>
        <p:spPr>
          <a:xfrm>
            <a:off x="450291" y="1595523"/>
            <a:ext cx="8229600" cy="4525963"/>
          </a:xfrm>
        </p:spPr>
        <p:txBody>
          <a:bodyPr/>
          <a:lstStyle/>
          <a:p>
            <a:pPr marL="0" indent="0" algn="just">
              <a:buNone/>
            </a:pPr>
            <a:r>
              <a:rPr lang="en-US" sz="1600" b="1" i="1" dirty="0"/>
              <a:t>Issue: </a:t>
            </a:r>
            <a:r>
              <a:rPr lang="en-GB" sz="1600" i="1" dirty="0"/>
              <a:t>to consider, on the basis of ITU-R studies in accordance with Resolution </a:t>
            </a:r>
            <a:r>
              <a:rPr lang="en-GB" sz="1600" b="1" i="1" dirty="0"/>
              <a:t>160 (WRC-15), </a:t>
            </a:r>
            <a:r>
              <a:rPr lang="en-GB" sz="1600" i="1" dirty="0"/>
              <a:t>appropriate regulatory actions for high-altitude platform stations (HAPS), within existing fixed-service allocations</a:t>
            </a:r>
          </a:p>
          <a:p>
            <a:endParaRPr lang="en-US" sz="1000" dirty="0"/>
          </a:p>
          <a:p>
            <a:pPr marL="0" indent="0">
              <a:buNone/>
            </a:pPr>
            <a:r>
              <a:rPr lang="en-US" b="1" dirty="0"/>
              <a:t>Preliminary CEPT position:</a:t>
            </a:r>
          </a:p>
          <a:p>
            <a:pPr lvl="0">
              <a:buClr>
                <a:srgbClr val="C00000"/>
              </a:buClr>
            </a:pPr>
            <a:r>
              <a:rPr lang="en-GB" sz="1600" dirty="0"/>
              <a:t>CEPT supports consideration of this Agenda item in accordance with Resolution 160 (WRC-15) while taking into account in particular:</a:t>
            </a:r>
          </a:p>
          <a:p>
            <a:pPr lvl="1">
              <a:buClr>
                <a:srgbClr val="C00000"/>
              </a:buClr>
            </a:pPr>
            <a:r>
              <a:rPr lang="en-GB" sz="1200" dirty="0"/>
              <a:t>the developments and requirements in HAPS in the fixed service and the associated spectrum sharing aspects</a:t>
            </a:r>
          </a:p>
          <a:p>
            <a:pPr lvl="1">
              <a:buClr>
                <a:srgbClr val="C00000"/>
              </a:buClr>
            </a:pPr>
            <a:r>
              <a:rPr lang="en-GB" sz="1200" dirty="0"/>
              <a:t>the need to ensure there is protection in place in order not to limit the possibility to use and develop existing services including other applications of the fixed service in the frequency bands identified and, as appropriate, in the adjacent bands.	</a:t>
            </a:r>
          </a:p>
          <a:p>
            <a:pPr lvl="0">
              <a:buClr>
                <a:srgbClr val="C00000"/>
              </a:buClr>
            </a:pPr>
            <a:r>
              <a:rPr lang="en-GB" sz="1600" dirty="0"/>
              <a:t>CEPT has initiated studies on spectrum needs for broadband connectivity HAPS applications.</a:t>
            </a:r>
          </a:p>
          <a:p>
            <a:pPr>
              <a:buClr>
                <a:srgbClr val="C00000"/>
              </a:buClr>
            </a:pPr>
            <a:r>
              <a:rPr lang="en-GB" sz="1600" dirty="0"/>
              <a:t>CEPT is of the view that any consideration of the frequency band 24.25-27.5 GHz under this Agenda item should not limit the possibility to identify the band for IMT on a global level under Agenda item 1.13.</a:t>
            </a:r>
            <a:r>
              <a:rPr lang="en-GB" sz="1200" dirty="0"/>
              <a:t>	</a:t>
            </a:r>
          </a:p>
          <a:p>
            <a:endParaRPr lang="de-DE"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193196"/>
            <a:ext cx="1152128" cy="1608801"/>
          </a:xfrm>
          <a:prstGeom prst="rect">
            <a:avLst/>
          </a:prstGeom>
        </p:spPr>
      </p:pic>
    </p:spTree>
    <p:extLst>
      <p:ext uri="{BB962C8B-B14F-4D97-AF65-F5344CB8AC3E}">
        <p14:creationId xmlns:p14="http://schemas.microsoft.com/office/powerpoint/2010/main" val="19483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87724"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Sebastian</a:t>
            </a:r>
            <a:r>
              <a:rPr lang="fr-FR" sz="1400" i="1" dirty="0">
                <a:solidFill>
                  <a:schemeClr val="accent2"/>
                </a:solidFill>
                <a:cs typeface="Arial" pitchFamily="34" charset="0"/>
              </a:rPr>
              <a:t> Rey (Germany)</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372" y="5356703"/>
            <a:ext cx="1152128" cy="1420669"/>
          </a:xfrm>
          <a:prstGeom prst="rect">
            <a:avLst/>
          </a:prstGeom>
        </p:spPr>
      </p:pic>
      <p:sp>
        <p:nvSpPr>
          <p:cNvPr id="4" name="Titel 3"/>
          <p:cNvSpPr>
            <a:spLocks noGrp="1"/>
          </p:cNvSpPr>
          <p:nvPr>
            <p:ph type="title"/>
          </p:nvPr>
        </p:nvSpPr>
        <p:spPr/>
        <p:txBody>
          <a:bodyPr/>
          <a:lstStyle/>
          <a:p>
            <a:r>
              <a:rPr lang="en-GB" dirty="0">
                <a:cs typeface="Arial" pitchFamily="34" charset="0"/>
              </a:rPr>
              <a:t>Agenda Item 1.15 </a:t>
            </a:r>
            <a:r>
              <a:rPr lang="en-GB" sz="1600" dirty="0">
                <a:cs typeface="Arial" pitchFamily="34" charset="0"/>
              </a:rPr>
              <a:t>(approved  by CPG19#3)</a:t>
            </a:r>
            <a:endParaRPr lang="de-DE" sz="1600" dirty="0"/>
          </a:p>
        </p:txBody>
      </p:sp>
      <p:sp>
        <p:nvSpPr>
          <p:cNvPr id="5" name="Inhaltsplatzhalter 4"/>
          <p:cNvSpPr>
            <a:spLocks noGrp="1"/>
          </p:cNvSpPr>
          <p:nvPr>
            <p:ph idx="1"/>
          </p:nvPr>
        </p:nvSpPr>
        <p:spPr>
          <a:xfrm>
            <a:off x="457200" y="1592796"/>
            <a:ext cx="8229600" cy="4525963"/>
          </a:xfrm>
        </p:spPr>
        <p:txBody>
          <a:bodyPr/>
          <a:lstStyle/>
          <a:p>
            <a:pPr marL="0" indent="0" algn="just">
              <a:buNone/>
            </a:pPr>
            <a:r>
              <a:rPr lang="en-US" sz="1600" b="1" i="1" dirty="0"/>
              <a:t>Issue: </a:t>
            </a:r>
            <a:r>
              <a:rPr lang="en-GB" sz="1600" i="1" dirty="0"/>
              <a:t>to consider identification of frequency bands for use by administrations for the land-mobile and fixed services applications operating in the frequency range 275-450 GHz, in accordance with Resolution </a:t>
            </a:r>
            <a:r>
              <a:rPr lang="en-GB" sz="1600" b="1" i="1" dirty="0"/>
              <a:t>767 (WRC-15);</a:t>
            </a:r>
            <a:endParaRPr lang="en-US" sz="1600" b="1" i="1" dirty="0"/>
          </a:p>
          <a:p>
            <a:pPr marL="0" indent="0">
              <a:buNone/>
            </a:pPr>
            <a:endParaRPr lang="en-US" sz="1000" dirty="0"/>
          </a:p>
          <a:p>
            <a:pPr marL="0" indent="0">
              <a:buNone/>
            </a:pPr>
            <a:r>
              <a:rPr lang="en-US" sz="1800" b="1" dirty="0"/>
              <a:t>Preliminary CEPT position:</a:t>
            </a:r>
          </a:p>
          <a:p>
            <a:endParaRPr lang="de-DE" sz="1000" dirty="0" smtClean="0"/>
          </a:p>
          <a:p>
            <a:pPr marL="0" indent="0">
              <a:buNone/>
            </a:pPr>
            <a:r>
              <a:rPr lang="en-GB" sz="1600" dirty="0"/>
              <a:t>CEPT supports the identification of frequency bands for land-mobile and fixed services in the frequency range 275 - 450 GHz under the condition that the protection of passive services identified in </a:t>
            </a:r>
            <a:r>
              <a:rPr lang="en-GB" sz="1600" b="1" dirty="0"/>
              <a:t>No </a:t>
            </a:r>
            <a:r>
              <a:rPr lang="en-GB" sz="1600" b="1" dirty="0" smtClean="0"/>
              <a:t>5.565  </a:t>
            </a:r>
            <a:r>
              <a:rPr lang="en-GB" sz="1600" dirty="0"/>
              <a:t>is ensured.</a:t>
            </a:r>
          </a:p>
          <a:p>
            <a:pPr marL="0" indent="0">
              <a:buNone/>
            </a:pPr>
            <a:endParaRPr lang="de-DE" sz="1600" dirty="0"/>
          </a:p>
        </p:txBody>
      </p:sp>
    </p:spTree>
    <p:extLst>
      <p:ext uri="{BB962C8B-B14F-4D97-AF65-F5344CB8AC3E}">
        <p14:creationId xmlns:p14="http://schemas.microsoft.com/office/powerpoint/2010/main" val="3777429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4176" y="5405041"/>
            <a:ext cx="1104328" cy="1368152"/>
          </a:xfrm>
          <a:prstGeom prst="rect">
            <a:avLst/>
          </a:prstGeom>
        </p:spPr>
      </p:pic>
      <p:sp>
        <p:nvSpPr>
          <p:cNvPr id="4" name="Titel 3"/>
          <p:cNvSpPr>
            <a:spLocks noGrp="1"/>
          </p:cNvSpPr>
          <p:nvPr>
            <p:ph type="title"/>
          </p:nvPr>
        </p:nvSpPr>
        <p:spPr/>
        <p:txBody>
          <a:bodyPr/>
          <a:lstStyle/>
          <a:p>
            <a:r>
              <a:rPr lang="en-GB" dirty="0">
                <a:cs typeface="Arial" pitchFamily="34" charset="0"/>
              </a:rPr>
              <a:t>Agenda Item 1.16 </a:t>
            </a:r>
            <a:r>
              <a:rPr lang="en-GB" sz="1600" dirty="0">
                <a:cs typeface="Arial" pitchFamily="34" charset="0"/>
              </a:rPr>
              <a:t>(approved  by CPG19#3)</a:t>
            </a:r>
            <a:endParaRPr lang="de-DE" sz="1600" dirty="0"/>
          </a:p>
        </p:txBody>
      </p:sp>
      <p:sp>
        <p:nvSpPr>
          <p:cNvPr id="5" name="Inhaltsplatzhalter 4"/>
          <p:cNvSpPr>
            <a:spLocks noGrp="1"/>
          </p:cNvSpPr>
          <p:nvPr>
            <p:ph idx="1"/>
          </p:nvPr>
        </p:nvSpPr>
        <p:spPr>
          <a:xfrm>
            <a:off x="287524" y="1600200"/>
            <a:ext cx="8418984" cy="4525963"/>
          </a:xfrm>
        </p:spPr>
        <p:txBody>
          <a:bodyPr/>
          <a:lstStyle/>
          <a:p>
            <a:pPr marL="0" indent="0" algn="just">
              <a:buNone/>
            </a:pPr>
            <a:r>
              <a:rPr lang="en-US" sz="1600" b="1" i="1" dirty="0"/>
              <a:t>Issue: </a:t>
            </a:r>
            <a:r>
              <a:rPr lang="en-GB" sz="1600" i="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GB" sz="1600" b="1" i="1" dirty="0"/>
              <a:t>239 (WRC-15);</a:t>
            </a:r>
          </a:p>
          <a:p>
            <a:pPr marL="0" indent="0">
              <a:buNone/>
            </a:pPr>
            <a:r>
              <a:rPr lang="en-US" sz="1800" b="1" dirty="0" smtClean="0"/>
              <a:t>Preliminary </a:t>
            </a:r>
            <a:r>
              <a:rPr lang="en-US" sz="1800" b="1" dirty="0"/>
              <a:t>CEPT position:</a:t>
            </a:r>
          </a:p>
          <a:p>
            <a:pPr marL="0" indent="0">
              <a:buNone/>
            </a:pPr>
            <a:r>
              <a:rPr lang="en-GB" sz="1300" dirty="0"/>
              <a:t>CEPT supports studies to be performed under Agenda item 1.16 in accordance with Resolution </a:t>
            </a:r>
            <a:r>
              <a:rPr lang="en-GB" sz="1300" b="1" dirty="0"/>
              <a:t>239 (WRC-15)</a:t>
            </a:r>
            <a:r>
              <a:rPr lang="en-GB" sz="1300" dirty="0"/>
              <a:t>.</a:t>
            </a:r>
            <a:endParaRPr lang="en-US" sz="1300" dirty="0"/>
          </a:p>
          <a:p>
            <a:pPr marL="0" indent="0">
              <a:buNone/>
            </a:pPr>
            <a:r>
              <a:rPr lang="en-GB" sz="1300" dirty="0"/>
              <a:t>In the 5150-5350 MHz band, CEPT would support relaxing the access conditions applicable to WAS/RLANs, if results of studies show that sharing and compatibility can be achieved with EESS, radars, MSS feeder links, aeronautical </a:t>
            </a:r>
            <a:r>
              <a:rPr lang="en-GB" sz="1300" dirty="0" err="1"/>
              <a:t>radionavigation</a:t>
            </a:r>
            <a:r>
              <a:rPr lang="en-GB" sz="1300" dirty="0"/>
              <a:t> and aeronautical telemetry (see No 5.446C).</a:t>
            </a:r>
            <a:endParaRPr lang="en-US" sz="1300" dirty="0"/>
          </a:p>
          <a:p>
            <a:pPr marL="0" indent="0">
              <a:buNone/>
            </a:pPr>
            <a:r>
              <a:rPr lang="en-GB" sz="1300" dirty="0"/>
              <a:t>In the 5350-5470 MHz band, CEPT opposes any new allocation to the mobile service with a view to accommodating WAS/RLAN use unless the mitigation techniques (such as DFS for radars) can be shown to provide co-existence with EESS (all types of sensors) and compatibility with all radio determination systems (including Meteorological Radars), taking into account their feasibility (including real implementation at international level) and effectiveness. </a:t>
            </a:r>
            <a:endParaRPr lang="en-US" sz="1300" dirty="0"/>
          </a:p>
          <a:p>
            <a:pPr marL="0" indent="0">
              <a:buNone/>
            </a:pPr>
            <a:r>
              <a:rPr lang="en-GB" sz="1300" dirty="0"/>
              <a:t>In the 5725-5850 MHz band, CEPT would support a new mobile allocation to accommodate WAS/RLANs use if sharing and compatibility studies can demonstrate the effectiveness of any new proposed interference mitigation techniques to ensure the protection of radars, fixed service (see RR footnote 5.455) and FSS uplinks. It is to be noted that CEPT will take into account compatibility studies between RLAN and specific applications within CEPT (e.g. road tolling systems).</a:t>
            </a:r>
            <a:endParaRPr lang="en-US" sz="1300" dirty="0"/>
          </a:p>
          <a:p>
            <a:pPr marL="0" indent="0">
              <a:buNone/>
            </a:pPr>
            <a:r>
              <a:rPr lang="en-GB" sz="1300" dirty="0"/>
              <a:t>In the 5850-5925 MHz band, CEPT is still in discussion over its initial preliminary position for this band, taking into account the need to not impose any additional constraints on existing services such as FSS and existing applications under the mobile service such as ITS. </a:t>
            </a:r>
          </a:p>
        </p:txBody>
      </p:sp>
    </p:spTree>
    <p:extLst>
      <p:ext uri="{BB962C8B-B14F-4D97-AF65-F5344CB8AC3E}">
        <p14:creationId xmlns:p14="http://schemas.microsoft.com/office/powerpoint/2010/main" val="3777429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372" y="5249975"/>
            <a:ext cx="1152128" cy="1527612"/>
          </a:xfrm>
          <a:prstGeom prst="rect">
            <a:avLst/>
          </a:prstGeom>
        </p:spPr>
      </p:pic>
      <p:sp>
        <p:nvSpPr>
          <p:cNvPr id="4" name="Titel 3"/>
          <p:cNvSpPr>
            <a:spLocks noGrp="1"/>
          </p:cNvSpPr>
          <p:nvPr>
            <p:ph type="title"/>
          </p:nvPr>
        </p:nvSpPr>
        <p:spPr/>
        <p:txBody>
          <a:bodyPr/>
          <a:lstStyle/>
          <a:p>
            <a:r>
              <a:rPr lang="en-GB" dirty="0">
                <a:cs typeface="Arial" pitchFamily="34" charset="0"/>
              </a:rPr>
              <a:t>Agenda Item 2 </a:t>
            </a:r>
            <a:r>
              <a:rPr lang="en-GB" sz="1600" dirty="0">
                <a:cs typeface="Arial" pitchFamily="34" charset="0"/>
              </a:rPr>
              <a:t>(approved  by CPG19#3)</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examine the revised ITU-R Recommendations incorporated by reference in the Radio Regulations communicated by the </a:t>
            </a:r>
            <a:r>
              <a:rPr lang="en-GB" sz="1600" i="1" dirty="0" err="1"/>
              <a:t>Radiocommunication</a:t>
            </a:r>
            <a:r>
              <a:rPr lang="en-GB" sz="1600" i="1" dirty="0"/>
              <a:t> Assembly, in accordance with Resolution 28 (Rev.WRC-15), and to decide whether or not to update the corresponding references in the Radio Regulations, in accordance with the principles contained in Annex 1 to Resolution 27 </a:t>
            </a:r>
            <a:r>
              <a:rPr lang="en-GB" sz="1600" b="1" i="1" dirty="0"/>
              <a:t>(Rev.WRC-12);</a:t>
            </a:r>
            <a:endParaRPr lang="en-US" sz="1600" b="1" i="1" dirty="0"/>
          </a:p>
          <a:p>
            <a:endParaRPr lang="en-US" sz="1000" dirty="0"/>
          </a:p>
          <a:p>
            <a:pPr marL="0" indent="0">
              <a:buNone/>
            </a:pPr>
            <a:r>
              <a:rPr lang="en-US" sz="1800" b="1" dirty="0"/>
              <a:t>Preliminary CEPT position</a:t>
            </a:r>
            <a:r>
              <a:rPr lang="en-US" sz="1800" b="1" dirty="0" smtClean="0"/>
              <a:t>:</a:t>
            </a:r>
          </a:p>
          <a:p>
            <a:pPr marL="0" indent="0">
              <a:buNone/>
            </a:pPr>
            <a:endParaRPr lang="en-US" sz="1000" b="1" dirty="0"/>
          </a:p>
          <a:p>
            <a:pPr lvl="0">
              <a:buClr>
                <a:srgbClr val="FF0000"/>
              </a:buClr>
            </a:pPr>
            <a:r>
              <a:rPr lang="en-GB" sz="1600" dirty="0"/>
              <a:t>CEPT supports the revision of ITU-R Recommendations incorporated by reference based on outcomes of work of the relevant ITU-R Study </a:t>
            </a:r>
            <a:r>
              <a:rPr lang="en-GB" sz="1600" dirty="0" smtClean="0"/>
              <a:t>Groups.</a:t>
            </a:r>
            <a:endParaRPr lang="en-GB" sz="1600" dirty="0"/>
          </a:p>
          <a:p>
            <a:pPr lvl="0">
              <a:buClr>
                <a:srgbClr val="FF0000"/>
              </a:buClr>
            </a:pPr>
            <a:r>
              <a:rPr lang="en-GB" sz="1600" dirty="0"/>
              <a:t>CEPT resumes examining the compliance with the principles of Annex 1 to Resolution 27 (Rev-WRC-12) of the references to ITU-R Recommendations in the Radio Regulations.</a:t>
            </a:r>
          </a:p>
          <a:p>
            <a:pPr lvl="0">
              <a:buClr>
                <a:srgbClr val="FF0000"/>
              </a:buClr>
            </a:pPr>
            <a:r>
              <a:rPr lang="en-GB" sz="1600" dirty="0"/>
              <a:t>CEPT supports update of the RR Volume 4 cross references list.</a:t>
            </a:r>
          </a:p>
          <a:p>
            <a:pPr marL="0" indent="0">
              <a:buNone/>
            </a:pPr>
            <a:endParaRPr lang="de-DE" dirty="0"/>
          </a:p>
        </p:txBody>
      </p:sp>
    </p:spTree>
    <p:extLst>
      <p:ext uri="{BB962C8B-B14F-4D97-AF65-F5344CB8AC3E}">
        <p14:creationId xmlns:p14="http://schemas.microsoft.com/office/powerpoint/2010/main" val="3777429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4 </a:t>
            </a:r>
            <a:r>
              <a:rPr lang="en-GB" sz="1600" dirty="0">
                <a:cs typeface="Arial" pitchFamily="34" charset="0"/>
              </a:rPr>
              <a:t>(developed at </a:t>
            </a:r>
            <a:r>
              <a:rPr lang="en-GB" sz="1600" dirty="0" smtClean="0">
                <a:cs typeface="Arial" pitchFamily="34" charset="0"/>
              </a:rPr>
              <a:t>PTA#1</a:t>
            </a:r>
            <a:r>
              <a:rPr lang="en-GB" sz="1600" dirty="0">
                <a:cs typeface="Arial" pitchFamily="34" charset="0"/>
              </a:rPr>
              <a:t>)</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in accordance with Resolution </a:t>
            </a:r>
            <a:r>
              <a:rPr lang="en-GB" sz="1600" b="1" i="1" dirty="0"/>
              <a:t>95 (Rev.WRC-07), </a:t>
            </a:r>
            <a:r>
              <a:rPr lang="en-GB" sz="1600" i="1" dirty="0"/>
              <a:t>to review the resolutions and recommendations of previous conferences with a view to their possible revision, replacement or abrogation</a:t>
            </a:r>
            <a:r>
              <a:rPr lang="en-GB" sz="1600" dirty="0"/>
              <a:t>;</a:t>
            </a:r>
            <a:endParaRPr lang="en-US" sz="1600" b="1" i="1" dirty="0"/>
          </a:p>
          <a:p>
            <a:pPr marL="0" indent="0">
              <a:buNone/>
            </a:pPr>
            <a:endParaRPr lang="en-US" sz="1000" dirty="0"/>
          </a:p>
          <a:p>
            <a:pPr marL="0" indent="0">
              <a:buNone/>
            </a:pPr>
            <a:r>
              <a:rPr lang="en-US" sz="1800" b="1" dirty="0"/>
              <a:t>Preliminary CEPT position:</a:t>
            </a:r>
          </a:p>
          <a:p>
            <a:pPr marL="0" indent="0">
              <a:buClr>
                <a:srgbClr val="FF0000"/>
              </a:buClr>
              <a:buNone/>
            </a:pPr>
            <a:endParaRPr lang="en-GB" sz="1000" dirty="0" smtClean="0"/>
          </a:p>
          <a:p>
            <a:pPr marL="0" indent="0">
              <a:buClr>
                <a:srgbClr val="FF0000"/>
              </a:buClr>
              <a:buNone/>
            </a:pPr>
            <a:r>
              <a:rPr lang="en-GB" sz="1600" dirty="0" smtClean="0"/>
              <a:t>CEPT </a:t>
            </a:r>
            <a:r>
              <a:rPr lang="en-GB" sz="1600" dirty="0"/>
              <a:t>encourages the constant review of Resolutions and Recommendations from previous conferences and will follow activities, in particular of ITU, associated with this effort.</a:t>
            </a:r>
          </a:p>
          <a:p>
            <a:pPr marL="0" indent="0">
              <a:buClr>
                <a:srgbClr val="FF0000"/>
              </a:buClr>
              <a:buNone/>
            </a:pPr>
            <a:endParaRPr lang="en-GB" sz="1600" dirty="0"/>
          </a:p>
          <a:p>
            <a:endParaRPr lang="de-DE" dirty="0"/>
          </a:p>
        </p:txBody>
      </p:sp>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372" y="5249975"/>
            <a:ext cx="1152128" cy="1527612"/>
          </a:xfrm>
          <a:prstGeom prst="rect">
            <a:avLst/>
          </a:prstGeom>
        </p:spPr>
      </p:pic>
    </p:spTree>
    <p:extLst>
      <p:ext uri="{BB962C8B-B14F-4D97-AF65-F5344CB8AC3E}">
        <p14:creationId xmlns:p14="http://schemas.microsoft.com/office/powerpoint/2010/main" val="2454632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
        <p:nvSpPr>
          <p:cNvPr id="9" name="Titel 2"/>
          <p:cNvSpPr>
            <a:spLocks noGrp="1"/>
          </p:cNvSpPr>
          <p:nvPr>
            <p:ph type="title"/>
          </p:nvPr>
        </p:nvSpPr>
        <p:spPr>
          <a:xfrm>
            <a:off x="457200" y="908720"/>
            <a:ext cx="8229600" cy="648072"/>
          </a:xfrm>
        </p:spPr>
        <p:txBody>
          <a:bodyPr/>
          <a:lstStyle/>
          <a:p>
            <a:r>
              <a:rPr lang="en-GB" dirty="0">
                <a:cs typeface="Arial" pitchFamily="34" charset="0"/>
              </a:rPr>
              <a:t>Agenda Item 7 </a:t>
            </a:r>
            <a:r>
              <a:rPr lang="en-GB" sz="1600" dirty="0" smtClean="0">
                <a:cs typeface="Arial" pitchFamily="34" charset="0"/>
              </a:rPr>
              <a:t>(approved by CPG19#3)</a:t>
            </a:r>
            <a:endParaRPr lang="de-DE" sz="1600" dirty="0"/>
          </a:p>
        </p:txBody>
      </p:sp>
      <p:sp>
        <p:nvSpPr>
          <p:cNvPr id="4" name="Rechteck 3"/>
          <p:cNvSpPr/>
          <p:nvPr/>
        </p:nvSpPr>
        <p:spPr>
          <a:xfrm>
            <a:off x="-2069976" y="1521056"/>
            <a:ext cx="4572000" cy="369332"/>
          </a:xfrm>
          <a:prstGeom prst="rect">
            <a:avLst/>
          </a:prstGeom>
        </p:spPr>
        <p:txBody>
          <a:bodyPr>
            <a:spAutoFit/>
          </a:bodyPr>
          <a:lstStyle/>
          <a:p>
            <a:pPr eaLnBrk="1" hangingPunct="1">
              <a:spcBef>
                <a:spcPts val="1200"/>
              </a:spcBef>
              <a:buFontTx/>
              <a:buNone/>
            </a:pPr>
            <a:r>
              <a:rPr lang="en-GB" dirty="0" smtClean="0"/>
              <a:t>.</a:t>
            </a:r>
            <a:endParaRPr lang="en-GB" altLang="da-DK" sz="1600" i="1" dirty="0">
              <a:solidFill>
                <a:schemeClr val="accent2"/>
              </a:solidFill>
            </a:endParaRPr>
          </a:p>
        </p:txBody>
      </p:sp>
      <p:sp>
        <p:nvSpPr>
          <p:cNvPr id="12" name="Inhaltsplatzhalter 3"/>
          <p:cNvSpPr>
            <a:spLocks noGrp="1"/>
          </p:cNvSpPr>
          <p:nvPr>
            <p:ph idx="1"/>
          </p:nvPr>
        </p:nvSpPr>
        <p:spPr/>
        <p:txBody>
          <a:bodyPr/>
          <a:lstStyle/>
          <a:p>
            <a:pPr marL="0" indent="14288" algn="just" eaLnBrk="1" hangingPunct="1">
              <a:spcBef>
                <a:spcPts val="1200"/>
              </a:spcBef>
              <a:buFontTx/>
              <a:buNone/>
            </a:pPr>
            <a:r>
              <a:rPr lang="en-US" altLang="da-DK" sz="1600" b="1" i="1" dirty="0"/>
              <a:t>Issue: </a:t>
            </a:r>
            <a:r>
              <a:rPr lang="en-US" altLang="da-DK" sz="1600" i="1" dirty="0"/>
              <a:t>to consider 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a:t>
            </a:r>
            <a:r>
              <a:rPr lang="en-US" altLang="da-DK" sz="1600" b="1" i="1" dirty="0"/>
              <a:t>86 (Rev.WRC‑07)</a:t>
            </a:r>
            <a:r>
              <a:rPr lang="en-US" altLang="da-DK" sz="1600" i="1" dirty="0"/>
              <a:t> to facilitate rational, efficient, and economical use of radio frequencies and any associated orbits, including the geostationary‑satellite orbit</a:t>
            </a:r>
            <a:r>
              <a:rPr lang="en-US" altLang="da-DK" sz="1600" i="1" dirty="0" smtClean="0"/>
              <a:t>.</a:t>
            </a:r>
          </a:p>
          <a:p>
            <a:endParaRPr lang="en-US" sz="800" dirty="0"/>
          </a:p>
          <a:p>
            <a:pPr marL="0" indent="0">
              <a:buNone/>
            </a:pPr>
            <a:r>
              <a:rPr lang="en-US" sz="1800" b="1" dirty="0"/>
              <a:t>Preliminary CEPT position:</a:t>
            </a:r>
          </a:p>
          <a:p>
            <a:pPr marL="0" indent="0">
              <a:buNone/>
            </a:pPr>
            <a:endParaRPr lang="en-GB" altLang="da-DK" sz="1000" dirty="0"/>
          </a:p>
          <a:p>
            <a:pPr marL="0" indent="14288">
              <a:buClr>
                <a:srgbClr val="C00000"/>
              </a:buClr>
              <a:buNone/>
            </a:pPr>
            <a:r>
              <a:rPr lang="en-GB" sz="1600" dirty="0"/>
              <a:t>CEPT is studying possible improvements of the coordination and notification procedures for space services.  CEPT supports retaining the current process of continuing evolution at successive WRCs of the regime governing space services. CEPT intends to develop specific positions susceptible to bring improvement to the regulatory process.</a:t>
            </a:r>
          </a:p>
          <a:p>
            <a:pPr marL="0" indent="14288">
              <a:buClr>
                <a:srgbClr val="C00000"/>
              </a:buClr>
              <a:buNone/>
            </a:pPr>
            <a:r>
              <a:rPr lang="en-GB" sz="1600" dirty="0"/>
              <a:t>CEPT favours the review of any RR provision which can bring accurate                          solutions to specific detected inconsistencies and develop new improved                                      provisions with emphasis on solving the most urgent issues, i.e. well  </a:t>
            </a:r>
            <a:r>
              <a:rPr lang="en-GB" sz="1600" dirty="0" smtClean="0"/>
              <a:t>                characterized </a:t>
            </a:r>
            <a:r>
              <a:rPr lang="en-GB" sz="1600" dirty="0"/>
              <a:t>issues whose improvement is urgent and </a:t>
            </a:r>
            <a:r>
              <a:rPr lang="en-GB" sz="1600" dirty="0" smtClean="0"/>
              <a:t>impacting. </a:t>
            </a:r>
          </a:p>
          <a:p>
            <a:pPr marL="0" indent="14288">
              <a:buClr>
                <a:srgbClr val="C00000"/>
              </a:buClr>
              <a:buNone/>
            </a:pPr>
            <a:r>
              <a:rPr lang="en-GB" sz="1600" dirty="0"/>
              <a:t>CEPT also favours a stable and predictable regulatory framework for </a:t>
            </a:r>
            <a:r>
              <a:rPr lang="en-GB" sz="1600" dirty="0" smtClean="0"/>
              <a:t>                                 efficient and </a:t>
            </a:r>
            <a:r>
              <a:rPr lang="en-GB" sz="1600" dirty="0"/>
              <a:t>economical use of spectrum and orbit resources</a:t>
            </a:r>
            <a:r>
              <a:rPr lang="en-GB" sz="1600" dirty="0" smtClean="0"/>
              <a:t>.</a:t>
            </a:r>
            <a:endParaRPr lang="de-DE" sz="1600" dirty="0"/>
          </a:p>
        </p:txBody>
      </p:sp>
    </p:spTree>
    <p:extLst>
      <p:ext uri="{BB962C8B-B14F-4D97-AF65-F5344CB8AC3E}">
        <p14:creationId xmlns:p14="http://schemas.microsoft.com/office/powerpoint/2010/main" val="142746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83569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
        <p:nvSpPr>
          <p:cNvPr id="4" name="Inhaltsplatzhalter 3"/>
          <p:cNvSpPr>
            <a:spLocks noGrp="1"/>
          </p:cNvSpPr>
          <p:nvPr>
            <p:ph idx="1"/>
          </p:nvPr>
        </p:nvSpPr>
        <p:spPr>
          <a:xfrm>
            <a:off x="467544" y="1600200"/>
            <a:ext cx="8316924" cy="4525963"/>
          </a:xfrm>
        </p:spPr>
        <p:txBody>
          <a:bodyPr/>
          <a:lstStyle/>
          <a:p>
            <a:pPr marL="0" indent="0" algn="just">
              <a:buNone/>
            </a:pPr>
            <a:r>
              <a:rPr lang="en-US" sz="1600" b="1" i="1" dirty="0"/>
              <a:t>Issue A: </a:t>
            </a:r>
            <a:r>
              <a:rPr lang="en-GB" sz="1600" i="1" dirty="0"/>
              <a:t>Factors related to the BIU of frequency assignments of non-GSO systems subject to coordination</a:t>
            </a:r>
          </a:p>
          <a:p>
            <a:pPr marL="0" indent="0">
              <a:buNone/>
            </a:pPr>
            <a:r>
              <a:rPr lang="en-US" sz="1800" b="1" dirty="0" smtClean="0"/>
              <a:t>Preliminary </a:t>
            </a:r>
            <a:r>
              <a:rPr lang="en-US" sz="1800" b="1" dirty="0"/>
              <a:t>CEPT position:</a:t>
            </a:r>
          </a:p>
          <a:p>
            <a:pPr marL="0" indent="0">
              <a:buNone/>
            </a:pPr>
            <a:r>
              <a:rPr lang="en-GB" sz="1400" dirty="0"/>
              <a:t>CEPT supports the fact that the studies should be focused on bringing into use (BIU) procedures for the frequency assignments to FSS and MSS non-GSO systems. Elements linked to a minimum number of satellites to be deployed and a phased approach regarding BIU may be taken into account. In assessing possible solutions to this Issue, CEPT will seek a balance between the need to prevent spectrum warehousing, the proper functioning of coordination mechanisms and the operational requirements related to the deployment of a non-geostationary satellite system.</a:t>
            </a:r>
            <a:endParaRPr lang="en-US" sz="1400" dirty="0"/>
          </a:p>
          <a:p>
            <a:pPr marL="0" indent="0">
              <a:buNone/>
            </a:pPr>
            <a:r>
              <a:rPr lang="en-GB" sz="1400" dirty="0"/>
              <a:t>CEPT notes that the recently adopted RRB </a:t>
            </a:r>
            <a:r>
              <a:rPr lang="en-GB" sz="1400" dirty="0" err="1"/>
              <a:t>RoP</a:t>
            </a:r>
            <a:r>
              <a:rPr lang="en-GB" sz="1400" dirty="0"/>
              <a:t> on the BIU of non-GSO systems is considered an essential interim measure to be readdressed at the WRC-19 in light of the solutions to this AI 7 Issue A and that the networks subject to the </a:t>
            </a:r>
            <a:r>
              <a:rPr lang="en-GB" sz="1400" dirty="0" err="1"/>
              <a:t>RoP</a:t>
            </a:r>
            <a:r>
              <a:rPr lang="en-GB" sz="1400" dirty="0"/>
              <a:t> will be reassessed based on the finding of the AI 7 Issue A. CEPT believes that the solution to this issue should give regulatory certainty to networks and give recognition that constellations of  non-GSO satellites may generally take time to be fully deployed.  CEPT seeks a balance between the initial filed requirements at the early stage of system design with that required to operate an initial basic service within the 7-year regulatory period, while recognising that constellations may expand to fulfil their full potential in a period that may exceed the 7 year period.</a:t>
            </a:r>
            <a:endParaRPr lang="en-US" sz="1400" dirty="0"/>
          </a:p>
          <a:p>
            <a:pPr marL="0" indent="0">
              <a:buNone/>
            </a:pPr>
            <a:r>
              <a:rPr lang="en-GB" sz="1400" dirty="0"/>
              <a:t>CEPT is also of the view that adequate provisions should be developed so as to avoid that the same space station may be used to gain undue advantage in the deployment of the constellation by bringing into use multiple filings</a:t>
            </a:r>
            <a:r>
              <a:rPr lang="en-GB" sz="1400" dirty="0" smtClean="0"/>
              <a:t>.</a:t>
            </a:r>
            <a:endParaRPr lang="en-US" sz="1400" dirty="0"/>
          </a:p>
        </p:txBody>
      </p:sp>
    </p:spTree>
    <p:extLst>
      <p:ext uri="{BB962C8B-B14F-4D97-AF65-F5344CB8AC3E}">
        <p14:creationId xmlns:p14="http://schemas.microsoft.com/office/powerpoint/2010/main" val="143392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9995" t="11662" r="9525" b="5620"/>
          <a:stretch/>
        </p:blipFill>
        <p:spPr>
          <a:xfrm>
            <a:off x="1274439" y="1668457"/>
            <a:ext cx="6609929" cy="5095422"/>
          </a:xfrm>
          <a:prstGeom prst="rect">
            <a:avLst/>
          </a:prstGeom>
        </p:spPr>
      </p:pic>
      <p:sp>
        <p:nvSpPr>
          <p:cNvPr id="3" name="Titel 2"/>
          <p:cNvSpPr>
            <a:spLocks noGrp="1"/>
          </p:cNvSpPr>
          <p:nvPr>
            <p:ph type="title"/>
          </p:nvPr>
        </p:nvSpPr>
        <p:spPr/>
        <p:txBody>
          <a:bodyPr/>
          <a:lstStyle/>
          <a:p>
            <a:r>
              <a:rPr lang="fr-FR" dirty="0"/>
              <a:t>CPG19 Project Teams</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B: </a:t>
            </a:r>
            <a:r>
              <a:rPr lang="en-GB" sz="1600" i="1" dirty="0"/>
              <a:t>Modification (characteristics reduction) of a recorded assignment under RR AP </a:t>
            </a:r>
            <a:r>
              <a:rPr lang="en-GB" sz="1600" b="1" i="1" dirty="0"/>
              <a:t>30</a:t>
            </a:r>
            <a:r>
              <a:rPr lang="en-GB" sz="1600" i="1" dirty="0"/>
              <a:t> and </a:t>
            </a:r>
            <a:r>
              <a:rPr lang="en-GB" sz="1600" b="1" i="1" dirty="0"/>
              <a:t>30A</a:t>
            </a:r>
            <a:r>
              <a:rPr lang="en-GB" sz="1600" i="1" dirty="0"/>
              <a:t> Regions 1 &amp; 3 List</a:t>
            </a:r>
          </a:p>
          <a:p>
            <a:pPr marL="0" indent="0">
              <a:buNone/>
            </a:pPr>
            <a:endParaRPr lang="en-US" sz="1000" dirty="0"/>
          </a:p>
          <a:p>
            <a:pPr marL="0" indent="0">
              <a:buNone/>
            </a:pPr>
            <a:r>
              <a:rPr lang="en-US" sz="1800" b="1" dirty="0"/>
              <a:t>Preliminary CEPT position:</a:t>
            </a:r>
          </a:p>
          <a:p>
            <a:pPr marL="0" indent="0">
              <a:buNone/>
            </a:pPr>
            <a:endParaRPr lang="en-GB" sz="1000" dirty="0"/>
          </a:p>
          <a:p>
            <a:pPr marL="0" indent="0">
              <a:buNone/>
            </a:pPr>
            <a:r>
              <a:rPr lang="en-GB" sz="1600" dirty="0"/>
              <a:t>CEPT supports a possible modification of certain specific characteristics (i.e., reduction of service areas, frequencies or polarization usage) of an assignment after it has been successfully recorded in the RR Appendices </a:t>
            </a:r>
            <a:r>
              <a:rPr lang="en-GB" sz="1600" b="1" dirty="0"/>
              <a:t>30</a:t>
            </a:r>
            <a:r>
              <a:rPr lang="en-GB" sz="1600" dirty="0"/>
              <a:t>, </a:t>
            </a:r>
            <a:r>
              <a:rPr lang="en-GB" sz="1600" b="1" dirty="0"/>
              <a:t>30A</a:t>
            </a:r>
            <a:r>
              <a:rPr lang="en-GB" sz="1600" dirty="0"/>
              <a:t> Regions 1 &amp; 3 List, with the purpose to better reflect the actual situation and thus increase the efficiency of spectrum use. In addition to the characteristics mentioned above, CEPT also supports studies towards a possible modification (reduction) of additional specific characteristics. </a:t>
            </a:r>
            <a:endParaRPr lang="de-DE" dirty="0"/>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Tree>
    <p:extLst>
      <p:ext uri="{BB962C8B-B14F-4D97-AF65-F5344CB8AC3E}">
        <p14:creationId xmlns:p14="http://schemas.microsoft.com/office/powerpoint/2010/main" val="386721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just">
              <a:buNone/>
            </a:pPr>
            <a:r>
              <a:rPr lang="en-US" sz="1600" b="1" i="1" dirty="0"/>
              <a:t>Issue C:  </a:t>
            </a:r>
            <a:r>
              <a:rPr lang="en-GB" sz="1600" i="1" dirty="0"/>
              <a:t>Discrepancy and/or inconsistency between the regulatory provisions dealing with any changes to the characteristics of an assignment</a:t>
            </a:r>
            <a:endParaRPr lang="en-US" sz="1600" i="1" dirty="0"/>
          </a:p>
          <a:p>
            <a:pPr marL="0" indent="0">
              <a:buNone/>
            </a:pPr>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supports alignment of the wordings in paragraph 8.13 of Article 8 of RR Appendix </a:t>
            </a:r>
            <a:r>
              <a:rPr lang="en-GB" sz="1600" b="1" dirty="0"/>
              <a:t>30B</a:t>
            </a:r>
            <a:r>
              <a:rPr lang="en-GB" sz="1600" dirty="0"/>
              <a:t> with the wording of No. </a:t>
            </a:r>
            <a:r>
              <a:rPr lang="en-GB" sz="1600" b="1" dirty="0"/>
              <a:t>11.43A</a:t>
            </a:r>
            <a:r>
              <a:rPr lang="en-GB" sz="1600" dirty="0"/>
              <a:t> of RR Article </a:t>
            </a:r>
            <a:r>
              <a:rPr lang="en-GB" sz="1600" b="1" dirty="0"/>
              <a:t>11 </a:t>
            </a:r>
            <a:r>
              <a:rPr lang="en-GB" sz="1600" dirty="0"/>
              <a:t>while ensuring that this alignment should not change current regulatory </a:t>
            </a:r>
            <a:r>
              <a:rPr lang="en-GB" sz="1600" dirty="0" smtClean="0"/>
              <a:t>practice.</a:t>
            </a:r>
            <a:endParaRPr lang="de-DE" dirty="0"/>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
        <p:nvSpPr>
          <p:cNvPr id="2" name="Titel 1"/>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Tree>
    <p:extLst>
      <p:ext uri="{BB962C8B-B14F-4D97-AF65-F5344CB8AC3E}">
        <p14:creationId xmlns:p14="http://schemas.microsoft.com/office/powerpoint/2010/main" val="150910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just">
              <a:buNone/>
            </a:pPr>
            <a:r>
              <a:rPr lang="en-US" sz="1600" b="1" i="1" dirty="0"/>
              <a:t>Issue D</a:t>
            </a:r>
            <a:r>
              <a:rPr lang="en-US" sz="1600" b="1" i="1" dirty="0" smtClean="0"/>
              <a:t>: </a:t>
            </a:r>
            <a:r>
              <a:rPr lang="en-GB" sz="1600" i="1" dirty="0"/>
              <a:t>Identification of those specific satellite networks and systems with which Coordination needs to be effected under Nos. </a:t>
            </a:r>
            <a:r>
              <a:rPr lang="en-GB" sz="1600" b="1" i="1" dirty="0"/>
              <a:t>9.11A</a:t>
            </a:r>
            <a:r>
              <a:rPr lang="en-GB" sz="1600" i="1" dirty="0"/>
              <a:t>, </a:t>
            </a:r>
            <a:r>
              <a:rPr lang="en-GB" sz="1600" b="1" i="1" dirty="0"/>
              <a:t>9.12</a:t>
            </a:r>
            <a:r>
              <a:rPr lang="en-GB" sz="1600" i="1" dirty="0"/>
              <a:t>, </a:t>
            </a:r>
            <a:r>
              <a:rPr lang="en-GB" sz="1600" b="1" i="1" dirty="0"/>
              <a:t>9.12A</a:t>
            </a:r>
            <a:r>
              <a:rPr lang="en-GB" sz="1600" i="1" dirty="0"/>
              <a:t> and </a:t>
            </a:r>
            <a:r>
              <a:rPr lang="en-GB" sz="1600" b="1" i="1" dirty="0"/>
              <a:t>9.13</a:t>
            </a:r>
            <a:r>
              <a:rPr lang="en-GB" sz="1600" i="1" dirty="0"/>
              <a:t> or </a:t>
            </a:r>
            <a:r>
              <a:rPr lang="en-GB" sz="1600" b="1" i="1" dirty="0"/>
              <a:t>9.21</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СEPT proposes that the Bureau publish in the CR/D special section the “definitive lists” of those specific GSO networks or non-GSO systems, as appropriate, with which coordination under Nos. </a:t>
            </a:r>
            <a:r>
              <a:rPr lang="en-GB" sz="1600" b="1" dirty="0"/>
              <a:t>9.11A</a:t>
            </a:r>
            <a:r>
              <a:rPr lang="en-GB" sz="1600" dirty="0"/>
              <a:t>, </a:t>
            </a:r>
            <a:r>
              <a:rPr lang="en-GB" sz="1600" b="1" dirty="0"/>
              <a:t>9.12</a:t>
            </a:r>
            <a:r>
              <a:rPr lang="en-GB" sz="1600" dirty="0"/>
              <a:t>, </a:t>
            </a:r>
            <a:r>
              <a:rPr lang="en-GB" sz="1600" b="1" dirty="0"/>
              <a:t>9.12A</a:t>
            </a:r>
            <a:r>
              <a:rPr lang="en-GB" sz="1600" dirty="0"/>
              <a:t> or </a:t>
            </a:r>
            <a:r>
              <a:rPr lang="en-GB" sz="1600" b="1" dirty="0"/>
              <a:t>9.13</a:t>
            </a:r>
            <a:r>
              <a:rPr lang="en-GB" sz="1600" dirty="0"/>
              <a:t> needs to be effected, similarly to what is currently done under the provisions of No. </a:t>
            </a:r>
            <a:r>
              <a:rPr lang="en-GB" sz="1600" b="1" dirty="0"/>
              <a:t>9.36.2</a:t>
            </a:r>
            <a:r>
              <a:rPr lang="en-GB" sz="1600" dirty="0"/>
              <a:t>. </a:t>
            </a:r>
            <a:endParaRPr lang="en-US" sz="1600" dirty="0"/>
          </a:p>
          <a:p>
            <a:pPr marL="0" indent="0">
              <a:buNone/>
            </a:pPr>
            <a:r>
              <a:rPr lang="en-GB" sz="1600" dirty="0"/>
              <a:t>CEPT understands that, once the relevant software currently used by the Bureau will be amended as needed, such an approach would not significantly increase the daily workload of the Bureau for producing such lists. In fact, the Bureau carries out a similar analysis to produce the list of Administrations currently published in the BR IFIC under the provisions of No. </a:t>
            </a:r>
            <a:r>
              <a:rPr lang="en-GB" sz="1600" b="1" dirty="0"/>
              <a:t>9.36.1</a:t>
            </a:r>
            <a:r>
              <a:rPr lang="en-GB" sz="1600" dirty="0"/>
              <a:t>; the proposed changes would just modify the details published in the BR IFIC, together with simplifying the administrative burden currently born by many Administrations.</a:t>
            </a:r>
            <a:endParaRPr lang="en-US" sz="1600" dirty="0"/>
          </a:p>
          <a:p>
            <a:pPr marL="0" indent="0">
              <a:buNone/>
            </a:pPr>
            <a:r>
              <a:rPr lang="en-GB" sz="1600" dirty="0"/>
              <a:t>CEPT supports adequate amendments to the Radio Regulations to implement the proposal above.</a:t>
            </a:r>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
        <p:nvSpPr>
          <p:cNvPr id="2" name="Titel 1"/>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Tree>
    <p:extLst>
      <p:ext uri="{BB962C8B-B14F-4D97-AF65-F5344CB8AC3E}">
        <p14:creationId xmlns:p14="http://schemas.microsoft.com/office/powerpoint/2010/main" val="42984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just">
              <a:buNone/>
            </a:pPr>
            <a:r>
              <a:rPr lang="en-US" sz="1600" b="1" i="1" dirty="0"/>
              <a:t>Issue </a:t>
            </a:r>
            <a:r>
              <a:rPr lang="en-US" sz="1600" b="1" i="1" dirty="0" smtClean="0"/>
              <a:t>E: </a:t>
            </a:r>
            <a:r>
              <a:rPr lang="en-US" sz="1600" i="1" dirty="0"/>
              <a:t>Harmonization of RR Appendix 30B with RR Appendices </a:t>
            </a:r>
            <a:r>
              <a:rPr lang="en-US" sz="1600" b="1" i="1" dirty="0"/>
              <a:t>30</a:t>
            </a:r>
            <a:r>
              <a:rPr lang="en-US" sz="1600" i="1" dirty="0"/>
              <a:t> and </a:t>
            </a:r>
            <a:r>
              <a:rPr lang="en-US" sz="1600" b="1" i="1" dirty="0" smtClean="0"/>
              <a:t>30A</a:t>
            </a:r>
          </a:p>
          <a:p>
            <a:pPr marL="0" indent="0" algn="just">
              <a:buNone/>
            </a:pPr>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believes that any modifications of RR Appendix </a:t>
            </a:r>
            <a:r>
              <a:rPr lang="en-GB" sz="1600" b="1" dirty="0"/>
              <a:t>30B</a:t>
            </a:r>
            <a:r>
              <a:rPr lang="en-GB" sz="1600" dirty="0"/>
              <a:t> should be based on the practical difficulties of applying existing RR Appendix </a:t>
            </a:r>
            <a:r>
              <a:rPr lang="en-GB" sz="1600" b="1" dirty="0"/>
              <a:t>30B</a:t>
            </a:r>
            <a:r>
              <a:rPr lang="en-GB" sz="1600" dirty="0"/>
              <a:t> procedures faced by administrations or the Bureau. CEPT could support further modifications of RR Appendix </a:t>
            </a:r>
            <a:r>
              <a:rPr lang="en-GB" sz="1600" b="1" dirty="0"/>
              <a:t>30B</a:t>
            </a:r>
            <a:r>
              <a:rPr lang="en-GB" sz="1600" dirty="0"/>
              <a:t> only in the case if such modifications will lead to simplifications of regulatory procedures while ensuring protection of existing networks.</a:t>
            </a:r>
            <a:endParaRPr lang="en-US" sz="1600" dirty="0"/>
          </a:p>
          <a:p>
            <a:pPr marL="0" indent="0">
              <a:buNone/>
            </a:pPr>
            <a:r>
              <a:rPr lang="en-GB" sz="1600" dirty="0"/>
              <a:t>CEPT supports splitting the consideration of the three proposals into three separate issues under WRC-19 Agenda item 7. CEPT supports the development of appropriate regulatory text for introducing in Appendix </a:t>
            </a:r>
            <a:r>
              <a:rPr lang="en-GB" sz="1600" b="1" dirty="0"/>
              <a:t>30B</a:t>
            </a:r>
            <a:r>
              <a:rPr lang="en-GB" sz="1600" dirty="0"/>
              <a:t> the concept of time-limited agreements. CEPT does not support introducing into Appendix </a:t>
            </a:r>
            <a:r>
              <a:rPr lang="en-GB" sz="1600" b="1" dirty="0"/>
              <a:t>30B</a:t>
            </a:r>
            <a:r>
              <a:rPr lang="en-GB" sz="1600" dirty="0"/>
              <a:t> provisions similar to §§ 4.1.24-4.1.25 of RR Appendices </a:t>
            </a:r>
            <a:r>
              <a:rPr lang="en-GB" sz="1600" b="1" dirty="0"/>
              <a:t>30</a:t>
            </a:r>
            <a:r>
              <a:rPr lang="en-GB" sz="1600" dirty="0"/>
              <a:t> and </a:t>
            </a:r>
            <a:r>
              <a:rPr lang="en-GB" sz="1600" b="1" dirty="0"/>
              <a:t>30A</a:t>
            </a:r>
            <a:r>
              <a:rPr lang="en-GB" sz="1600" dirty="0"/>
              <a:t>.</a:t>
            </a:r>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
        <p:nvSpPr>
          <p:cNvPr id="2" name="Titel 1"/>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Tree>
    <p:extLst>
      <p:ext uri="{BB962C8B-B14F-4D97-AF65-F5344CB8AC3E}">
        <p14:creationId xmlns:p14="http://schemas.microsoft.com/office/powerpoint/2010/main" val="22358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just">
              <a:buNone/>
            </a:pPr>
            <a:r>
              <a:rPr lang="en-US" sz="1600" b="1" i="1" dirty="0"/>
              <a:t>Issue </a:t>
            </a:r>
            <a:r>
              <a:rPr lang="en-US" sz="1600" b="1" i="1" dirty="0" smtClean="0"/>
              <a:t>F: </a:t>
            </a:r>
            <a:r>
              <a:rPr lang="en-US" sz="1600" i="1" dirty="0"/>
              <a:t>Enhancement of regulatory provisions of RR Appendix </a:t>
            </a:r>
            <a:r>
              <a:rPr lang="en-US" sz="1600" b="1" i="1" dirty="0"/>
              <a:t>30B</a:t>
            </a:r>
            <a:r>
              <a:rPr lang="en-US" sz="1600" i="1" dirty="0"/>
              <a:t> to observe the principles based on which it was initially </a:t>
            </a:r>
            <a:r>
              <a:rPr lang="en-US" sz="1600" i="1" dirty="0" smtClean="0"/>
              <a:t>established</a:t>
            </a:r>
          </a:p>
          <a:p>
            <a:pPr marL="0" indent="0" algn="just">
              <a:buNone/>
            </a:pPr>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considers that this Issue is outside the scope of WRC-19 Agenda item 7, because the proposals contemplate a complete review of Appendix </a:t>
            </a:r>
            <a:r>
              <a:rPr lang="en-GB" sz="1600" b="1" dirty="0"/>
              <a:t>30B</a:t>
            </a:r>
            <a:r>
              <a:rPr lang="en-GB" sz="1600" dirty="0"/>
              <a:t>.</a:t>
            </a:r>
            <a:endParaRPr lang="en-US" sz="1600" dirty="0"/>
          </a:p>
          <a:p>
            <a:pPr marL="0" indent="0">
              <a:buNone/>
            </a:pPr>
            <a:r>
              <a:rPr lang="en-GB" sz="1600" dirty="0"/>
              <a:t>CEPT believes that any modifications of RR Appendix </a:t>
            </a:r>
            <a:r>
              <a:rPr lang="en-GB" sz="1600" b="1" dirty="0"/>
              <a:t>30B</a:t>
            </a:r>
            <a:r>
              <a:rPr lang="en-GB" sz="1600" dirty="0"/>
              <a:t> should be based on the practical difficulties of applying existing RR Appendix </a:t>
            </a:r>
            <a:r>
              <a:rPr lang="en-GB" sz="1600" b="1" dirty="0"/>
              <a:t>30B</a:t>
            </a:r>
            <a:r>
              <a:rPr lang="en-GB" sz="1600" dirty="0"/>
              <a:t> procedures faced by administrations or the Bureau. CEPT could support further modifications of RR Appendix 30B only in the case if such modifications will lead to simplifications of regulatory procedures while ensuring protection of existing networks.</a:t>
            </a:r>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
        <p:nvSpPr>
          <p:cNvPr id="2" name="Titel 1"/>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Tree>
    <p:extLst>
      <p:ext uri="{BB962C8B-B14F-4D97-AF65-F5344CB8AC3E}">
        <p14:creationId xmlns:p14="http://schemas.microsoft.com/office/powerpoint/2010/main" val="375262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G</a:t>
            </a:r>
            <a:r>
              <a:rPr lang="en-US" sz="1600" b="1" i="1" dirty="0" smtClean="0"/>
              <a:t>: </a:t>
            </a:r>
            <a:r>
              <a:rPr lang="en-GB" sz="1600" i="1" dirty="0"/>
              <a:t>Updating the reference situation for networks under Appendices </a:t>
            </a:r>
            <a:r>
              <a:rPr lang="en-GB" sz="1600" b="1" i="1" dirty="0"/>
              <a:t>30</a:t>
            </a:r>
            <a:r>
              <a:rPr lang="en-GB" sz="1600" i="1" dirty="0"/>
              <a:t> and </a:t>
            </a:r>
            <a:r>
              <a:rPr lang="en-GB" sz="1600" b="1" i="1" dirty="0"/>
              <a:t>30A</a:t>
            </a:r>
            <a:r>
              <a:rPr lang="en-GB" sz="1600" i="1" dirty="0"/>
              <a:t> when provisionally recorded assignments are converted into definitive recorded assignments</a:t>
            </a:r>
            <a:endParaRPr lang="en-US" sz="1600" i="1" dirty="0"/>
          </a:p>
          <a:p>
            <a:endParaRPr lang="en-US" sz="1000" dirty="0"/>
          </a:p>
          <a:p>
            <a:pPr marL="0" indent="0">
              <a:buNone/>
            </a:pPr>
            <a:r>
              <a:rPr lang="en-US" b="1" dirty="0"/>
              <a:t>Preliminary CEPT position:</a:t>
            </a:r>
          </a:p>
          <a:p>
            <a:endParaRPr lang="en-US" sz="1000" dirty="0"/>
          </a:p>
          <a:p>
            <a:pPr marL="0" indent="0">
              <a:buNone/>
            </a:pPr>
            <a:r>
              <a:rPr lang="en-GB" sz="1600" dirty="0"/>
              <a:t>CEPT supports that when a network enters the List under § 4.1.18 </a:t>
            </a:r>
            <a:r>
              <a:rPr lang="en-GB" sz="1600" dirty="0" smtClean="0"/>
              <a:t>RR </a:t>
            </a:r>
            <a:r>
              <a:rPr lang="en-GB" sz="1600" dirty="0"/>
              <a:t>Appendix </a:t>
            </a:r>
            <a:r>
              <a:rPr lang="en-GB" sz="1600" b="1" dirty="0"/>
              <a:t>30</a:t>
            </a:r>
            <a:r>
              <a:rPr lang="en-GB" sz="1600" dirty="0"/>
              <a:t> or </a:t>
            </a:r>
            <a:r>
              <a:rPr lang="en-GB" sz="1600" b="1" dirty="0"/>
              <a:t>30A</a:t>
            </a:r>
            <a:r>
              <a:rPr lang="en-GB" sz="1600" dirty="0"/>
              <a:t>, the reference situation of the “victim” network shall only be updated if and when the Bureau is informed that the agreement has been obtained. CEPT suggests to modify § 4.1.18 to reflect this view.</a:t>
            </a:r>
            <a:endParaRPr lang="de-DE" dirty="0"/>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Tree>
    <p:extLst>
      <p:ext uri="{BB962C8B-B14F-4D97-AF65-F5344CB8AC3E}">
        <p14:creationId xmlns:p14="http://schemas.microsoft.com/office/powerpoint/2010/main" val="15943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just">
              <a:buNone/>
            </a:pPr>
            <a:r>
              <a:rPr lang="en-US" sz="1600" b="1" i="1" dirty="0"/>
              <a:t>Issue XX: </a:t>
            </a:r>
            <a:r>
              <a:rPr lang="en-GB" sz="1600" i="1" dirty="0"/>
              <a:t>Application of coordination arc in the </a:t>
            </a:r>
            <a:r>
              <a:rPr lang="en-GB" sz="1600" i="1" dirty="0" err="1"/>
              <a:t>Ka</a:t>
            </a:r>
            <a:r>
              <a:rPr lang="en-GB" sz="1600" i="1" dirty="0"/>
              <a:t> band, to determine coordination arc requirements between FSS and other satellite services</a:t>
            </a:r>
            <a:endParaRPr lang="en-US" sz="1600" i="1" dirty="0"/>
          </a:p>
          <a:p>
            <a:pPr marL="0" indent="0">
              <a:buNone/>
            </a:pPr>
            <a:endParaRPr lang="en-US" sz="1000" dirty="0"/>
          </a:p>
          <a:p>
            <a:pPr marL="0" indent="0">
              <a:buNone/>
            </a:pPr>
            <a:r>
              <a:rPr lang="en-US" sz="1800" b="1" dirty="0"/>
              <a:t>Preliminary CEPT position:</a:t>
            </a:r>
          </a:p>
          <a:p>
            <a:endParaRPr lang="en-US" sz="1000" dirty="0"/>
          </a:p>
          <a:p>
            <a:pPr marL="0" indent="0">
              <a:buNone/>
            </a:pPr>
            <a:r>
              <a:rPr lang="en-GB" sz="1600" dirty="0"/>
              <a:t>СEPT supports to study and analyse the introduction of the coordination arc mechanism to determine the coordination requirements between mobile-satellite service and fixed-satellite service (FSS vs MSS) geostationary satellite networks and between MSS geostationary satellite networks (MSS vs MSS), in the portions of the </a:t>
            </a:r>
            <a:r>
              <a:rPr lang="en-GB" sz="1600" dirty="0" err="1"/>
              <a:t>Ka</a:t>
            </a:r>
            <a:r>
              <a:rPr lang="en-GB" sz="1600" dirty="0"/>
              <a:t>-band where both services, FSS and MSS, are allocated. Coordination arc criteria would substitute the ΔT/T&gt;6% criteria that currently applies, improving and making more efficient the coordination procedures, while keeping the possibility for Administrations to request ΔT/T criteria under No. </a:t>
            </a:r>
            <a:r>
              <a:rPr lang="en-GB" sz="1600" b="1" dirty="0"/>
              <a:t>9.41</a:t>
            </a:r>
            <a:r>
              <a:rPr lang="en-GB" sz="1600" dirty="0"/>
              <a:t>. Consideration should be given to whether this approach would apply only to MSS and FSS frequency assignments on primary status (Option A) or even to MSS secondary frequency assignments without modifying the current conditions related to the category of allocation applicable to assignments to be taken into </a:t>
            </a:r>
            <a:r>
              <a:rPr lang="en-GB" sz="1600" dirty="0" smtClean="0"/>
              <a:t/>
            </a:r>
            <a:br>
              <a:rPr lang="en-GB" sz="1600" dirty="0" smtClean="0"/>
            </a:br>
            <a:r>
              <a:rPr lang="en-GB" sz="1600" dirty="0" smtClean="0"/>
              <a:t>account </a:t>
            </a:r>
            <a:r>
              <a:rPr lang="en-GB" sz="1600" dirty="0"/>
              <a:t>in coordination (Option B). </a:t>
            </a:r>
            <a:endParaRPr lang="en-US" sz="1600" dirty="0"/>
          </a:p>
          <a:p>
            <a:pPr marL="0" indent="0">
              <a:buNone/>
            </a:pPr>
            <a:r>
              <a:rPr lang="en-GB" sz="1600" dirty="0"/>
              <a:t>CEPT considers that this matter should be studied as an issue of WRC-19 </a:t>
            </a:r>
            <a:r>
              <a:rPr lang="en-GB" sz="1600" dirty="0" smtClean="0"/>
              <a:t/>
            </a:r>
            <a:br>
              <a:rPr lang="en-GB" sz="1600" dirty="0" smtClean="0"/>
            </a:br>
            <a:r>
              <a:rPr lang="en-GB" sz="1600" dirty="0" smtClean="0"/>
              <a:t>Agenda </a:t>
            </a:r>
            <a:r>
              <a:rPr lang="en-GB" sz="1600" dirty="0"/>
              <a:t>item 7.</a:t>
            </a:r>
          </a:p>
        </p:txBody>
      </p:sp>
      <p:sp>
        <p:nvSpPr>
          <p:cNvPr id="6" name="Rechthoek 6"/>
          <p:cNvSpPr/>
          <p:nvPr/>
        </p:nvSpPr>
        <p:spPr>
          <a:xfrm>
            <a:off x="1979712"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Anna </a:t>
            </a:r>
            <a:r>
              <a:rPr lang="fr-FR" sz="1400" i="1" dirty="0" err="1">
                <a:solidFill>
                  <a:schemeClr val="accent2"/>
                </a:solidFill>
                <a:cs typeface="Arial" pitchFamily="34" charset="0"/>
              </a:rPr>
              <a:t>Marklund</a:t>
            </a:r>
            <a:r>
              <a:rPr lang="fr-FR" sz="1400" i="1" dirty="0">
                <a:solidFill>
                  <a:schemeClr val="accent2"/>
                </a:solidFill>
                <a:cs typeface="Arial" pitchFamily="34" charset="0"/>
              </a:rPr>
              <a:t> (</a:t>
            </a:r>
            <a:r>
              <a:rPr lang="fr-FR" sz="1400" i="1" dirty="0" err="1">
                <a:solidFill>
                  <a:schemeClr val="accent2"/>
                </a:solidFill>
                <a:cs typeface="Arial" pitchFamily="34" charset="0"/>
              </a:rPr>
              <a:t>Sweden</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492"/>
            <a:ext cx="1170247" cy="1558721"/>
          </a:xfrm>
          <a:prstGeom prst="rect">
            <a:avLst/>
          </a:prstGeom>
        </p:spPr>
      </p:pic>
      <p:sp>
        <p:nvSpPr>
          <p:cNvPr id="2" name="Titel 1"/>
          <p:cNvSpPr>
            <a:spLocks noGrp="1"/>
          </p:cNvSpPr>
          <p:nvPr>
            <p:ph type="title"/>
          </p:nvPr>
        </p:nvSpPr>
        <p:spPr/>
        <p:txBody>
          <a:bodyPr/>
          <a:lstStyle/>
          <a:p>
            <a:r>
              <a:rPr lang="en-GB" dirty="0">
                <a:cs typeface="Arial" pitchFamily="34" charset="0"/>
              </a:rPr>
              <a:t>Agenda Item 7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Tree>
    <p:extLst>
      <p:ext uri="{BB962C8B-B14F-4D97-AF65-F5344CB8AC3E}">
        <p14:creationId xmlns:p14="http://schemas.microsoft.com/office/powerpoint/2010/main" val="74474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1571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Dmytro</a:t>
            </a:r>
            <a:r>
              <a:rPr lang="fr-FR" sz="1400" i="1" dirty="0">
                <a:solidFill>
                  <a:schemeClr val="accent2"/>
                </a:solidFill>
                <a:cs typeface="Arial" pitchFamily="34" charset="0"/>
              </a:rPr>
              <a:t> </a:t>
            </a:r>
            <a:r>
              <a:rPr lang="fr-FR" sz="1400" i="1" dirty="0" err="1">
                <a:solidFill>
                  <a:schemeClr val="accent2"/>
                </a:solidFill>
                <a:cs typeface="Arial" pitchFamily="34" charset="0"/>
              </a:rPr>
              <a:t>Protsenko</a:t>
            </a:r>
            <a:r>
              <a:rPr lang="fr-FR" sz="1400" i="1" dirty="0">
                <a:solidFill>
                  <a:schemeClr val="accent2"/>
                </a:solidFill>
                <a:cs typeface="Arial" pitchFamily="34" charset="0"/>
              </a:rPr>
              <a:t> (Ukraine)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9" y="5194092"/>
            <a:ext cx="1188132" cy="1583280"/>
          </a:xfrm>
          <a:prstGeom prst="rect">
            <a:avLst/>
          </a:prstGeom>
        </p:spPr>
      </p:pic>
      <p:sp>
        <p:nvSpPr>
          <p:cNvPr id="4" name="Titel 3"/>
          <p:cNvSpPr>
            <a:spLocks noGrp="1"/>
          </p:cNvSpPr>
          <p:nvPr>
            <p:ph type="title"/>
          </p:nvPr>
        </p:nvSpPr>
        <p:spPr/>
        <p:txBody>
          <a:bodyPr/>
          <a:lstStyle/>
          <a:p>
            <a:r>
              <a:rPr lang="en-GB" dirty="0">
                <a:cs typeface="Arial" pitchFamily="34" charset="0"/>
              </a:rPr>
              <a:t>Agenda Item 8 </a:t>
            </a:r>
            <a:r>
              <a:rPr lang="en-GB" sz="1600" dirty="0">
                <a:cs typeface="Arial" pitchFamily="34" charset="0"/>
              </a:rPr>
              <a:t>(approved  by CPG19#3)</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and take appropriate action on requests from administrations to delete their country footnotes or to have their country name deleted from footnotes, if no longer required, taking into account Resolution </a:t>
            </a:r>
            <a:r>
              <a:rPr lang="en-GB" sz="1600" b="1" i="1" dirty="0"/>
              <a:t>26 (Rev.WRC-07);</a:t>
            </a:r>
            <a:endParaRPr lang="en-US" sz="1600" b="1" i="1" dirty="0"/>
          </a:p>
          <a:p>
            <a:pPr marL="0" indent="0">
              <a:buNone/>
            </a:pPr>
            <a:endParaRPr lang="en-US" sz="1000" dirty="0"/>
          </a:p>
          <a:p>
            <a:pPr marL="0" indent="0">
              <a:buNone/>
            </a:pPr>
            <a:r>
              <a:rPr lang="en-US" sz="1800" b="1" dirty="0"/>
              <a:t>Preliminary CEPT position:</a:t>
            </a:r>
          </a:p>
          <a:p>
            <a:pPr marL="0" indent="0">
              <a:buNone/>
            </a:pPr>
            <a:r>
              <a:rPr lang="en-GB" sz="1400" dirty="0" smtClean="0"/>
              <a:t>CEPT </a:t>
            </a:r>
            <a:r>
              <a:rPr lang="en-GB" sz="1400" dirty="0"/>
              <a:t>is of the view that there is no need to change the Resolution 26 (Rev. WRC-07).</a:t>
            </a:r>
          </a:p>
          <a:p>
            <a:pPr marL="0" indent="0">
              <a:buNone/>
            </a:pPr>
            <a:r>
              <a:rPr lang="en-GB" sz="1400" b="1" dirty="0"/>
              <a:t>Issue A – Deletion of country footnotes or country names from footnotes </a:t>
            </a:r>
          </a:p>
          <a:p>
            <a:pPr lvl="0">
              <a:buClr>
                <a:srgbClr val="FF0000"/>
              </a:buClr>
            </a:pPr>
            <a:r>
              <a:rPr lang="en-GB" sz="1400" dirty="0"/>
              <a:t>CEPT supports Administrations taking the initiative to review their footnotes and to propose the deletion of their country names or the deletion of country footnotes, if no longer required.</a:t>
            </a:r>
          </a:p>
          <a:p>
            <a:pPr marL="0" indent="0">
              <a:buClr>
                <a:srgbClr val="FF0000"/>
              </a:buClr>
              <a:buNone/>
            </a:pPr>
            <a:r>
              <a:rPr lang="en-GB" sz="1400" b="1" dirty="0"/>
              <a:t>Issue B – Addition of country names into footnotes or new country footnotes </a:t>
            </a:r>
          </a:p>
          <a:p>
            <a:pPr lvl="0">
              <a:buClr>
                <a:srgbClr val="FF0000"/>
              </a:buClr>
            </a:pPr>
            <a:r>
              <a:rPr lang="en-GB" sz="1400" dirty="0"/>
              <a:t>CEPT is of the view that this agenda item is not intended for adding country names into footnotes and the addition of new country footnotes.</a:t>
            </a:r>
          </a:p>
          <a:p>
            <a:pPr lvl="0">
              <a:buClr>
                <a:srgbClr val="FF0000"/>
              </a:buClr>
            </a:pPr>
            <a:r>
              <a:rPr lang="en-GB" sz="1400" dirty="0"/>
              <a:t>CEPT is of the view that Conferences may continue to deal with requests to add country names to existing footnotes on a case by case basis, subject to the principle that proposals for the addition of country names to existing footnotes can be considered but their acceptance is subject to the express condition that there are no objections from the affected countries. </a:t>
            </a:r>
          </a:p>
          <a:p>
            <a:pPr lvl="0">
              <a:buClr>
                <a:srgbClr val="FF0000"/>
              </a:buClr>
            </a:pPr>
            <a:r>
              <a:rPr lang="en-GB" sz="1400" dirty="0"/>
              <a:t>Furthermore CEPT is of the view that proposals for the addition of new country footnotes  </a:t>
            </a:r>
            <a:r>
              <a:rPr lang="en-GB" sz="1400" dirty="0" smtClean="0"/>
              <a:t>        which </a:t>
            </a:r>
            <a:r>
              <a:rPr lang="en-GB" sz="1400" dirty="0"/>
              <a:t>are not related to agenda items of this Conference should not be considered.</a:t>
            </a:r>
          </a:p>
          <a:p>
            <a:pPr marL="0" indent="0">
              <a:buNone/>
            </a:pPr>
            <a:endParaRPr lang="de-DE" dirty="0"/>
          </a:p>
        </p:txBody>
      </p:sp>
    </p:spTree>
    <p:extLst>
      <p:ext uri="{BB962C8B-B14F-4D97-AF65-F5344CB8AC3E}">
        <p14:creationId xmlns:p14="http://schemas.microsoft.com/office/powerpoint/2010/main" val="3487077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907704"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ECC PT1 chair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085184"/>
            <a:ext cx="1260140" cy="1680187"/>
          </a:xfrm>
          <a:prstGeom prst="rect">
            <a:avLst/>
          </a:prstGeom>
        </p:spPr>
      </p:pic>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9.1 Issue 9.1.1 </a:t>
            </a:r>
            <a:r>
              <a:rPr lang="en-GB" sz="1600" dirty="0">
                <a:cs typeface="Arial" pitchFamily="34" charset="0"/>
              </a:rPr>
              <a:t>(approved  by CPG19#3)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study possible technical and operational measures to ensure coexistence and compatibility between the terrestrial component of IMT (in the mobile service) and the satellite component of IMT (in the mobile service and the mobile-satellite service) in the frequency bands 1 980-2 010 MHz and 2 170-2 200 MHz where those frequency bands are shared by mobile service and the mobile-satellite service in different countries, in particular for the deployment of independent satellite and terrestrial components of IMT and to facilitate development of both the satellite and terrestrial components of IMT;</a:t>
            </a:r>
            <a:endParaRPr lang="en-US" sz="1600" b="1" i="1" dirty="0"/>
          </a:p>
          <a:p>
            <a:endParaRPr lang="en-US" sz="1000" dirty="0"/>
          </a:p>
          <a:p>
            <a:pPr marL="0" indent="0">
              <a:buNone/>
            </a:pPr>
            <a:r>
              <a:rPr lang="en-US" sz="1800" b="1" dirty="0"/>
              <a:t>Preliminary CEPT position:</a:t>
            </a:r>
          </a:p>
          <a:p>
            <a:endParaRPr lang="en-US" sz="1000" dirty="0"/>
          </a:p>
          <a:p>
            <a:pPr marL="0" indent="0">
              <a:buNone/>
            </a:pPr>
            <a:r>
              <a:rPr lang="en-GB" sz="1600" dirty="0"/>
              <a:t>CEPT is of the view that it is required to carry out compatibility studies and to define compatibility conditions of terrestrial component of IMT (in the mobile service) and satellite GSO and NGSO systems (in the mobile satellite service) in the frequency bands 1980–2010 MHz and 2170–2200 MHz considering the case that these frequency bands are used by the mobile service and mobile satellite service in different countries.</a:t>
            </a:r>
          </a:p>
          <a:p>
            <a:endParaRPr lang="de-DE" dirty="0"/>
          </a:p>
        </p:txBody>
      </p:sp>
    </p:spTree>
    <p:extLst>
      <p:ext uri="{BB962C8B-B14F-4D97-AF65-F5344CB8AC3E}">
        <p14:creationId xmlns:p14="http://schemas.microsoft.com/office/powerpoint/2010/main" val="197685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9.1 Issue 9.1.2 </a:t>
            </a:r>
            <a:r>
              <a:rPr lang="en-GB" sz="1600" dirty="0">
                <a:cs typeface="Arial" pitchFamily="34" charset="0"/>
              </a:rPr>
              <a:t>(approved  by CPG19#3)</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conduct, in time for WRC-19, the appropriate regulatory and technical studies, with a view to ensuring the compatibility of IMT and BSS (sound) in the frequency band 1 452-1 492 MHz in Regions 1 and 3, taking into account IMT and BSS (sound) operational requirements;</a:t>
            </a:r>
            <a:endParaRPr lang="en-US" sz="1600" b="1" i="1" dirty="0"/>
          </a:p>
          <a:p>
            <a:endParaRPr lang="en-US" sz="1000" dirty="0"/>
          </a:p>
          <a:p>
            <a:pPr marL="0" indent="0">
              <a:buNone/>
            </a:pPr>
            <a:r>
              <a:rPr lang="en-US" sz="1800" b="1" dirty="0"/>
              <a:t>Preliminary CEPT position:</a:t>
            </a:r>
          </a:p>
          <a:p>
            <a:pPr marL="0" indent="0">
              <a:buNone/>
            </a:pPr>
            <a:endParaRPr lang="en-US" sz="1000" dirty="0"/>
          </a:p>
          <a:p>
            <a:pPr marL="0" indent="0">
              <a:buNone/>
            </a:pPr>
            <a:r>
              <a:rPr lang="en-GB" sz="1600" dirty="0"/>
              <a:t>CEPT has harmonised the frequency band 1 452-1 492 MHz for supplemental downlink under the mobile service. CEPT supports the protection of this application form BSS (sound).</a:t>
            </a:r>
          </a:p>
          <a:p>
            <a:pPr marL="0" indent="0">
              <a:buNone/>
            </a:pPr>
            <a:endParaRPr lang="de-DE" dirty="0"/>
          </a:p>
        </p:txBody>
      </p:sp>
      <p:sp>
        <p:nvSpPr>
          <p:cNvPr id="7" name="Rechthoek 6"/>
          <p:cNvSpPr/>
          <p:nvPr/>
        </p:nvSpPr>
        <p:spPr>
          <a:xfrm>
            <a:off x="1907704"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ECC PT1 chair   </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085184"/>
            <a:ext cx="1260140" cy="1680187"/>
          </a:xfrm>
          <a:prstGeom prst="rect">
            <a:avLst/>
          </a:prstGeom>
        </p:spPr>
      </p:pic>
    </p:spTree>
    <p:extLst>
      <p:ext uri="{BB962C8B-B14F-4D97-AF65-F5344CB8AC3E}">
        <p14:creationId xmlns:p14="http://schemas.microsoft.com/office/powerpoint/2010/main" val="54257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457200" y="1700213"/>
            <a:ext cx="8229600" cy="4425950"/>
          </a:xfrm>
        </p:spPr>
        <p:txBody>
          <a:bodyPr/>
          <a:lstStyle/>
          <a:p>
            <a:pPr eaLnBrk="1" hangingPunct="1">
              <a:lnSpc>
                <a:spcPct val="80000"/>
              </a:lnSpc>
              <a:buFontTx/>
              <a:buNone/>
            </a:pPr>
            <a:endParaRPr lang="en-GB" sz="1400" dirty="0"/>
          </a:p>
          <a:p>
            <a:pPr>
              <a:spcBef>
                <a:spcPct val="0"/>
              </a:spcBef>
              <a:buClr>
                <a:srgbClr val="C00000"/>
              </a:buClr>
            </a:pPr>
            <a:r>
              <a:rPr lang="en-GB" b="1" dirty="0"/>
              <a:t>For both, WRC-19 and the RA-19:</a:t>
            </a:r>
          </a:p>
          <a:p>
            <a:pPr>
              <a:spcBef>
                <a:spcPct val="0"/>
              </a:spcBef>
              <a:buClr>
                <a:srgbClr val="C00000"/>
              </a:buClr>
            </a:pPr>
            <a:endParaRPr lang="en-GB" b="1" dirty="0"/>
          </a:p>
          <a:p>
            <a:pPr>
              <a:spcBef>
                <a:spcPct val="0"/>
              </a:spcBef>
              <a:buClr>
                <a:srgbClr val="C00000"/>
              </a:buClr>
            </a:pPr>
            <a:r>
              <a:rPr lang="en-GB" b="1" dirty="0"/>
              <a:t>European Common Proposals (ECPs)</a:t>
            </a:r>
          </a:p>
          <a:p>
            <a:pPr lvl="1">
              <a:spcBef>
                <a:spcPct val="0"/>
              </a:spcBef>
              <a:buClr>
                <a:srgbClr val="C00000"/>
              </a:buClr>
              <a:buFont typeface="Arial" charset="0"/>
              <a:buChar char="•"/>
            </a:pPr>
            <a:r>
              <a:rPr lang="en-GB" dirty="0"/>
              <a:t>At least 10 administrations in support</a:t>
            </a:r>
          </a:p>
          <a:p>
            <a:pPr lvl="1">
              <a:spcBef>
                <a:spcPct val="0"/>
              </a:spcBef>
              <a:buClr>
                <a:srgbClr val="C00000"/>
              </a:buClr>
              <a:buFont typeface="Arial" charset="0"/>
              <a:buChar char="•"/>
            </a:pPr>
            <a:r>
              <a:rPr lang="en-GB" dirty="0"/>
              <a:t>No more than 6 opposing – as a general guideline</a:t>
            </a:r>
          </a:p>
          <a:p>
            <a:pPr lvl="1">
              <a:spcBef>
                <a:spcPct val="0"/>
              </a:spcBef>
              <a:buClr>
                <a:srgbClr val="C00000"/>
              </a:buClr>
              <a:buFont typeface="Arial" charset="0"/>
              <a:buChar char="•"/>
            </a:pPr>
            <a:endParaRPr lang="en-GB" b="1" dirty="0"/>
          </a:p>
          <a:p>
            <a:pPr>
              <a:spcBef>
                <a:spcPct val="0"/>
              </a:spcBef>
              <a:buClr>
                <a:srgbClr val="C00000"/>
              </a:buClr>
            </a:pPr>
            <a:r>
              <a:rPr lang="en-GB" b="1" dirty="0"/>
              <a:t>CEPT Briefs</a:t>
            </a:r>
          </a:p>
          <a:p>
            <a:pPr lvl="1">
              <a:spcBef>
                <a:spcPct val="0"/>
              </a:spcBef>
              <a:buClr>
                <a:srgbClr val="C00000"/>
              </a:buClr>
              <a:buFont typeface="Arial" charset="0"/>
              <a:buChar char="•"/>
            </a:pPr>
            <a:r>
              <a:rPr lang="en-GB" dirty="0"/>
              <a:t>Describe each agenda item</a:t>
            </a:r>
          </a:p>
          <a:p>
            <a:pPr lvl="1">
              <a:spcBef>
                <a:spcPct val="0"/>
              </a:spcBef>
              <a:buClr>
                <a:srgbClr val="C00000"/>
              </a:buClr>
              <a:buFont typeface="Arial" charset="0"/>
              <a:buChar char="•"/>
            </a:pPr>
            <a:r>
              <a:rPr lang="en-GB" dirty="0"/>
              <a:t>Contains the CEPT view – agreed by consensus at each stage</a:t>
            </a:r>
          </a:p>
          <a:p>
            <a:pPr lvl="1">
              <a:spcBef>
                <a:spcPct val="0"/>
              </a:spcBef>
              <a:buClr>
                <a:srgbClr val="C00000"/>
              </a:buClr>
              <a:buFont typeface="Arial" charset="0"/>
              <a:buChar char="•"/>
            </a:pPr>
            <a:endParaRPr lang="en-GB" dirty="0"/>
          </a:p>
          <a:p>
            <a:pPr>
              <a:spcBef>
                <a:spcPct val="0"/>
              </a:spcBef>
              <a:buClr>
                <a:srgbClr val="C00000"/>
              </a:buClr>
            </a:pPr>
            <a:r>
              <a:rPr lang="en-GB" b="1" dirty="0"/>
              <a:t>CEPT co-ordination in ITU-R meetings</a:t>
            </a:r>
          </a:p>
          <a:p>
            <a:pPr lvl="1">
              <a:spcBef>
                <a:spcPct val="0"/>
              </a:spcBef>
              <a:buClr>
                <a:srgbClr val="C00000"/>
              </a:buClr>
              <a:buFont typeface="Arial" charset="0"/>
              <a:buChar char="•"/>
            </a:pPr>
            <a:r>
              <a:rPr lang="en-GB" dirty="0"/>
              <a:t>Agreed contributions (also for non-WRC issues)</a:t>
            </a:r>
          </a:p>
          <a:p>
            <a:pPr lvl="1">
              <a:spcBef>
                <a:spcPct val="0"/>
              </a:spcBef>
              <a:buClr>
                <a:srgbClr val="C00000"/>
              </a:buClr>
              <a:buFont typeface="Arial" charset="0"/>
              <a:buChar char="•"/>
            </a:pPr>
            <a:r>
              <a:rPr lang="en-GB" dirty="0"/>
              <a:t>Co-ordination on lines to take</a:t>
            </a:r>
          </a:p>
          <a:p>
            <a:pPr eaLnBrk="1" hangingPunct="1">
              <a:lnSpc>
                <a:spcPct val="80000"/>
              </a:lnSpc>
              <a:buFontTx/>
              <a:buNone/>
            </a:pPr>
            <a:endParaRPr lang="en-GB" sz="800" u="sng" dirty="0"/>
          </a:p>
          <a:p>
            <a:pPr eaLnBrk="1" hangingPunct="1">
              <a:lnSpc>
                <a:spcPct val="80000"/>
              </a:lnSpc>
              <a:buFontTx/>
              <a:buNone/>
            </a:pPr>
            <a:endParaRPr lang="en-GB" sz="800" dirty="0"/>
          </a:p>
          <a:p>
            <a:pPr eaLnBrk="1" hangingPunct="1">
              <a:lnSpc>
                <a:spcPct val="80000"/>
              </a:lnSpc>
              <a:buFontTx/>
              <a:buNone/>
            </a:pPr>
            <a:endParaRPr lang="fr-FR" sz="500" dirty="0"/>
          </a:p>
          <a:p>
            <a:pPr eaLnBrk="1" hangingPunct="1">
              <a:lnSpc>
                <a:spcPct val="80000"/>
              </a:lnSpc>
              <a:buFontTx/>
              <a:buNone/>
            </a:pPr>
            <a:r>
              <a:rPr lang="fr-FR" sz="600" dirty="0"/>
              <a:t> </a:t>
            </a:r>
          </a:p>
          <a:p>
            <a:pPr eaLnBrk="1" hangingPunct="1">
              <a:lnSpc>
                <a:spcPct val="80000"/>
              </a:lnSpc>
            </a:pPr>
            <a:endParaRPr lang="fr-FR" sz="600" dirty="0"/>
          </a:p>
        </p:txBody>
      </p:sp>
      <p:sp>
        <p:nvSpPr>
          <p:cNvPr id="2" name="Titel 1"/>
          <p:cNvSpPr>
            <a:spLocks noGrp="1"/>
          </p:cNvSpPr>
          <p:nvPr>
            <p:ph type="title"/>
          </p:nvPr>
        </p:nvSpPr>
        <p:spPr/>
        <p:txBody>
          <a:bodyPr/>
          <a:lstStyle/>
          <a:p>
            <a:r>
              <a:rPr lang="fr-FR" dirty="0"/>
              <a:t>CPG19 </a:t>
            </a:r>
            <a:r>
              <a:rPr lang="en-US" dirty="0"/>
              <a:t>Deliverables</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43608" y="6584692"/>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Ethan Lavan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 Issue 9.1.3 </a:t>
            </a:r>
            <a:r>
              <a:rPr lang="en-GB" sz="1600" dirty="0" smtClean="0">
                <a:cs typeface="Arial" pitchFamily="34" charset="0"/>
              </a:rPr>
              <a:t>(approved </a:t>
            </a:r>
            <a:r>
              <a:rPr lang="en-GB" sz="1600" dirty="0">
                <a:cs typeface="Arial" pitchFamily="34" charset="0"/>
              </a:rPr>
              <a:t>by </a:t>
            </a:r>
            <a:r>
              <a:rPr lang="en-GB" sz="1600" dirty="0" smtClean="0">
                <a:cs typeface="Arial" pitchFamily="34" charset="0"/>
              </a:rPr>
              <a:t>CPG19#3)</a:t>
            </a:r>
            <a:endParaRPr lang="de-DE" sz="1600" dirty="0"/>
          </a:p>
        </p:txBody>
      </p:sp>
      <p:sp>
        <p:nvSpPr>
          <p:cNvPr id="4" name="Inhaltsplatzhalter 3"/>
          <p:cNvSpPr>
            <a:spLocks noGrp="1"/>
          </p:cNvSpPr>
          <p:nvPr>
            <p:ph idx="1"/>
          </p:nvPr>
        </p:nvSpPr>
        <p:spPr>
          <a:xfrm>
            <a:off x="457200" y="1600200"/>
            <a:ext cx="8507288" cy="4525963"/>
          </a:xfrm>
        </p:spPr>
        <p:txBody>
          <a:bodyPr/>
          <a:lstStyle/>
          <a:p>
            <a:pPr marL="0" indent="0" algn="just">
              <a:buNone/>
            </a:pPr>
            <a:r>
              <a:rPr lang="en-US" sz="1600" b="1" i="1" dirty="0"/>
              <a:t>Issue: </a:t>
            </a:r>
            <a:r>
              <a:rPr lang="en-GB" sz="1600" i="1" dirty="0"/>
              <a:t>to study technical and operational issues and regulatory provisions for new non-geostationary-satellite orbit systems in the 3 700-4 200 MHz, 4 500-4 800 MHz, 5 925-6 425 MHz and 6 725-7 025 MHz frequency bands allocated to the fixed-satellite service;</a:t>
            </a:r>
            <a:endParaRPr lang="en-US" sz="1600" b="1" i="1" dirty="0"/>
          </a:p>
          <a:p>
            <a:pPr marL="0" indent="0">
              <a:buNone/>
            </a:pPr>
            <a:endParaRPr lang="en-US" sz="1000" dirty="0"/>
          </a:p>
          <a:p>
            <a:pPr marL="0" indent="0">
              <a:buNone/>
            </a:pPr>
            <a:r>
              <a:rPr lang="en-US" sz="1800" b="1" dirty="0"/>
              <a:t>Preliminary CEPT position:</a:t>
            </a:r>
          </a:p>
          <a:p>
            <a:pPr marL="0" indent="0">
              <a:spcBef>
                <a:spcPts val="600"/>
              </a:spcBef>
              <a:buNone/>
            </a:pPr>
            <a:r>
              <a:rPr lang="en-US" sz="1600" dirty="0" smtClean="0"/>
              <a:t>CEPT </a:t>
            </a:r>
            <a:r>
              <a:rPr lang="en-US" sz="1600" dirty="0"/>
              <a:t>supports the study of technical and operational issues and regulatory provisions for new non-geostationary-satellite orbit systems in the 3700-4200 MHz, 4500-4800 MHz, 5925-6425 MHz and 6725-7025 MHz frequency bands under the terms of </a:t>
            </a:r>
            <a:r>
              <a:rPr lang="en-US" sz="1600" b="1" dirty="0"/>
              <a:t>Resolution 157 (WRC-15)</a:t>
            </a:r>
            <a:r>
              <a:rPr lang="en-US" sz="1600" dirty="0"/>
              <a:t>.</a:t>
            </a:r>
          </a:p>
          <a:p>
            <a:pPr marL="0" indent="0">
              <a:spcBef>
                <a:spcPts val="600"/>
              </a:spcBef>
              <a:buNone/>
            </a:pPr>
            <a:r>
              <a:rPr lang="en-US" sz="1600" dirty="0"/>
              <a:t>CEPT supports the protection of GSO/NGSO FSS, mobile and fixed services under these studies. No additional constrains should be applied to existing GSO and non-GSO FSS networks in the frequency bands 3 700-4 200 MHz (space-to-Earth) and 5 925-6 725 MHz (Earth-to-space</a:t>
            </a:r>
            <a:r>
              <a:rPr lang="en-US" sz="1600" dirty="0" smtClean="0"/>
              <a:t>). </a:t>
            </a:r>
            <a:r>
              <a:rPr lang="en-US" sz="1600" dirty="0"/>
              <a:t>Furthermore, no additional constraint should apply to terrestrial services. </a:t>
            </a:r>
          </a:p>
          <a:p>
            <a:pPr marL="0" indent="0">
              <a:spcBef>
                <a:spcPts val="600"/>
              </a:spcBef>
              <a:buNone/>
            </a:pPr>
            <a:r>
              <a:rPr lang="en-US" sz="1600" dirty="0"/>
              <a:t>CEPT is of the view that when considering the Article 22 </a:t>
            </a:r>
            <a:r>
              <a:rPr lang="en-US" sz="1600" dirty="0" err="1"/>
              <a:t>epfd</a:t>
            </a:r>
            <a:r>
              <a:rPr lang="en-US" sz="1600" dirty="0"/>
              <a:t>↓ limits and </a:t>
            </a:r>
            <a:r>
              <a:rPr lang="en-US" sz="1600" dirty="0" err="1"/>
              <a:t>epfd</a:t>
            </a:r>
            <a:r>
              <a:rPr lang="en-US" sz="1600" dirty="0"/>
              <a:t>↑ limits applicable to non-GSO systems in the frequency bands 3700-4200 MHz (space-to-Earth), 5925-6425 MHz (Earth-to-space), 4500-4800 MHz (space-to-Earth) and 6725-7025 MHz (Earth-to-space) it is necessary to ensure the protection of GSO FSS networks from unacceptable interference pursuant to 22.2 RR as applicable, including the allotments </a:t>
            </a:r>
            <a:r>
              <a:rPr lang="en-US" sz="1600" dirty="0" smtClean="0"/>
              <a:t>of </a:t>
            </a:r>
            <a:r>
              <a:rPr lang="en-US" sz="1600" dirty="0"/>
              <a:t>the Plan and assignments in the Appendix 30B List.</a:t>
            </a:r>
          </a:p>
          <a:p>
            <a:pPr marL="0" indent="0">
              <a:buNone/>
            </a:pPr>
            <a:endParaRPr lang="de-DE" dirty="0"/>
          </a:p>
        </p:txBody>
      </p:sp>
    </p:spTree>
    <p:extLst>
      <p:ext uri="{BB962C8B-B14F-4D97-AF65-F5344CB8AC3E}">
        <p14:creationId xmlns:p14="http://schemas.microsoft.com/office/powerpoint/2010/main" val="34241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43608" y="6548688"/>
            <a:ext cx="6696744"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smtClean="0">
                <a:solidFill>
                  <a:schemeClr val="accent2"/>
                </a:solidFill>
                <a:cs typeface="Arial" pitchFamily="34" charset="0"/>
              </a:rPr>
              <a:t>Ethan Lavan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 Issue 9.1.3 </a:t>
            </a:r>
            <a:r>
              <a:rPr lang="en-GB" sz="1600" dirty="0">
                <a:cs typeface="Arial" pitchFamily="34" charset="0"/>
              </a:rPr>
              <a:t>(approved by </a:t>
            </a:r>
            <a:r>
              <a:rPr lang="en-GB" sz="1600" dirty="0" smtClean="0">
                <a:cs typeface="Arial" pitchFamily="34" charset="0"/>
              </a:rPr>
              <a:t>CPG19#3</a:t>
            </a:r>
            <a:r>
              <a:rPr lang="en-GB" sz="1600" dirty="0">
                <a:cs typeface="Arial" pitchFamily="34" charset="0"/>
              </a:rPr>
              <a:t>)</a:t>
            </a:r>
            <a:endParaRPr lang="de-DE" sz="1600" dirty="0"/>
          </a:p>
        </p:txBody>
      </p:sp>
      <p:sp>
        <p:nvSpPr>
          <p:cNvPr id="4" name="Inhaltsplatzhalter 3"/>
          <p:cNvSpPr>
            <a:spLocks noGrp="1"/>
          </p:cNvSpPr>
          <p:nvPr>
            <p:ph idx="1"/>
          </p:nvPr>
        </p:nvSpPr>
        <p:spPr/>
        <p:txBody>
          <a:bodyPr/>
          <a:lstStyle/>
          <a:p>
            <a:pPr marL="0" indent="0">
              <a:buNone/>
            </a:pPr>
            <a:endParaRPr lang="en-US" sz="1000" dirty="0" smtClean="0"/>
          </a:p>
          <a:p>
            <a:pPr marL="0" indent="0">
              <a:buNone/>
            </a:pPr>
            <a:endParaRPr lang="en-US" sz="1000" dirty="0"/>
          </a:p>
          <a:p>
            <a:pPr marL="0" indent="0">
              <a:buNone/>
            </a:pPr>
            <a:r>
              <a:rPr lang="en-US" sz="1800" b="1" dirty="0"/>
              <a:t>Preliminary CEPT </a:t>
            </a:r>
            <a:r>
              <a:rPr lang="en-US" sz="1800" b="1" dirty="0" smtClean="0"/>
              <a:t>position</a:t>
            </a:r>
            <a:r>
              <a:rPr lang="ru-RU" sz="1800" b="1" dirty="0" smtClean="0"/>
              <a:t> (</a:t>
            </a:r>
            <a:r>
              <a:rPr lang="en-US" sz="1800" b="1" dirty="0" smtClean="0"/>
              <a:t>continued</a:t>
            </a:r>
            <a:r>
              <a:rPr lang="ru-RU" sz="1800" b="1" dirty="0" smtClean="0"/>
              <a:t>)</a:t>
            </a:r>
            <a:r>
              <a:rPr lang="en-US" sz="1800" b="1" dirty="0" smtClean="0"/>
              <a:t>:</a:t>
            </a:r>
            <a:endParaRPr lang="en-US" sz="1800" b="1" dirty="0"/>
          </a:p>
          <a:p>
            <a:pPr marL="0" indent="0">
              <a:buNone/>
            </a:pPr>
            <a:endParaRPr lang="en-US" sz="1000" dirty="0"/>
          </a:p>
          <a:p>
            <a:pPr marL="0" indent="0">
              <a:spcBef>
                <a:spcPts val="600"/>
              </a:spcBef>
              <a:buNone/>
            </a:pPr>
            <a:r>
              <a:rPr lang="en-US" sz="1600" dirty="0" smtClean="0"/>
              <a:t>CEPT is of the view that studies should take into account that the protection of mobile service is ensured regardless of the allocation status of the mobile service.</a:t>
            </a:r>
          </a:p>
          <a:p>
            <a:pPr marL="0" indent="0">
              <a:spcBef>
                <a:spcPts val="600"/>
              </a:spcBef>
              <a:buNone/>
            </a:pPr>
            <a:r>
              <a:rPr lang="en-US" sz="1600" dirty="0" smtClean="0"/>
              <a:t>In the radio frequency band 3700-4200 MHz (space-to-Earth) CEPT does not object to a possible revision of Table 21-4 of Article 21 for non-GSO FSS satellites, while ensuring that existing primary services, i.e. the mobile service and fixed service, are protected and maintaining the existing Article 21 </a:t>
            </a:r>
            <a:r>
              <a:rPr lang="en-US" sz="1600" dirty="0" err="1" smtClean="0"/>
              <a:t>pfd</a:t>
            </a:r>
            <a:r>
              <a:rPr lang="en-US" sz="1600" dirty="0" smtClean="0"/>
              <a:t> limits for GSO networks.</a:t>
            </a:r>
          </a:p>
          <a:p>
            <a:pPr marL="0" indent="0">
              <a:spcBef>
                <a:spcPts val="600"/>
              </a:spcBef>
              <a:buNone/>
            </a:pPr>
            <a:r>
              <a:rPr lang="en-US" sz="1600" dirty="0" smtClean="0"/>
              <a:t>CEPT supports that studies should take into account that the protection of mobile service is ensured regardless of allocation status of the mobile service. When developing technical and operational conditions and regulatory provisions for new systems of non-GSO FSS, there is a need to ensure protection of existing terrestrial services in the frequency bands 4500-4800 MHz (space-to-Earth), 5925-6425 MHz (Earth-to-space) and 6725-7075 MHz (Earth-to-space).</a:t>
            </a:r>
          </a:p>
          <a:p>
            <a:pPr marL="0" indent="0">
              <a:buNone/>
            </a:pPr>
            <a:endParaRPr lang="de-DE"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530" y="5481228"/>
            <a:ext cx="9849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207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9.1 Issue 9.1.4 </a:t>
            </a:r>
            <a:r>
              <a:rPr lang="en-GB" sz="1600" dirty="0" smtClean="0">
                <a:cs typeface="Arial" pitchFamily="34" charset="0"/>
              </a:rPr>
              <a:t>(approved  by CPG#3</a:t>
            </a:r>
            <a:r>
              <a:rPr lang="en-GB" sz="1600" dirty="0">
                <a:cs typeface="Arial" pitchFamily="34" charset="0"/>
              </a:rPr>
              <a:t>)</a:t>
            </a:r>
            <a:endParaRPr lang="de-DE" sz="1600" dirty="0"/>
          </a:p>
        </p:txBody>
      </p:sp>
      <p:sp>
        <p:nvSpPr>
          <p:cNvPr id="11" name="Rectangle 1"/>
          <p:cNvSpPr>
            <a:spLocks noGrp="1"/>
          </p:cNvSpPr>
          <p:nvPr>
            <p:ph idx="1"/>
          </p:nvPr>
        </p:nvSpPr>
        <p:spPr>
          <a:xfrm>
            <a:off x="457200" y="1600200"/>
            <a:ext cx="8229600" cy="4976747"/>
          </a:xfrm>
          <a:prstGeom prst="rect">
            <a:avLst/>
          </a:prstGeom>
        </p:spPr>
        <p:txBody>
          <a:bodyPr wrap="square">
            <a:spAutoFit/>
          </a:bodyPr>
          <a:lstStyle/>
          <a:p>
            <a:pPr marL="0" indent="0" algn="just">
              <a:buNone/>
            </a:pPr>
            <a:r>
              <a:rPr lang="en-US" sz="1600" b="1" i="1" dirty="0"/>
              <a:t>Issue: </a:t>
            </a:r>
            <a:r>
              <a:rPr lang="en-GB" sz="1600" i="1" dirty="0"/>
              <a:t>to conduct studies to identify any required technical and operational measures, in relation to stations on board sub-orbital vehicles, that could assist in avoiding harmful interference between </a:t>
            </a:r>
            <a:r>
              <a:rPr lang="en-GB" sz="1600" i="1" dirty="0" err="1"/>
              <a:t>radiocommunication</a:t>
            </a:r>
            <a:r>
              <a:rPr lang="en-GB" sz="1600" i="1" dirty="0"/>
              <a:t> services;</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1000" b="1" dirty="0"/>
          </a:p>
          <a:p>
            <a:pPr marL="0" indent="0">
              <a:buNone/>
            </a:pPr>
            <a:r>
              <a:rPr lang="en-GB" sz="1900" dirty="0"/>
              <a:t>CEPT is of the view that:</a:t>
            </a:r>
          </a:p>
          <a:p>
            <a:pPr lvl="0">
              <a:buClr>
                <a:srgbClr val="D2232A"/>
              </a:buClr>
            </a:pPr>
            <a:r>
              <a:rPr lang="en-GB" sz="1900" dirty="0"/>
              <a:t>the ITU-R studies called for by Resolution 763 should be supported;</a:t>
            </a:r>
          </a:p>
          <a:p>
            <a:pPr>
              <a:buClr>
                <a:srgbClr val="D2232A"/>
              </a:buClr>
            </a:pPr>
            <a:r>
              <a:rPr lang="en-GB" sz="1900" dirty="0"/>
              <a:t>based on the results of those studies, what action is to be taken should be determined;</a:t>
            </a:r>
          </a:p>
          <a:p>
            <a:pPr>
              <a:buClr>
                <a:srgbClr val="D2232A"/>
              </a:buClr>
            </a:pPr>
            <a:r>
              <a:rPr lang="en-GB" sz="1900" dirty="0"/>
              <a:t>stations on board suborbital vehicles shall not cause harmful interference nor impose additional constraints on the incumbent systems.</a:t>
            </a:r>
          </a:p>
          <a:p>
            <a:pPr>
              <a:buClr>
                <a:srgbClr val="D2232A"/>
              </a:buClr>
            </a:pPr>
            <a:r>
              <a:rPr lang="en-GB" sz="1900" dirty="0"/>
              <a:t>suborbital vehicles need to be differentiated from </a:t>
            </a:r>
            <a:r>
              <a:rPr lang="en-GB" sz="1900" dirty="0" smtClean="0"/>
              <a:t>rockets.</a:t>
            </a:r>
            <a:endParaRPr lang="en-GB" sz="1900" dirty="0"/>
          </a:p>
          <a:p>
            <a:pPr marL="0" indent="0">
              <a:buNone/>
            </a:pPr>
            <a:endParaRPr lang="en-US" sz="1800" b="1" dirty="0"/>
          </a:p>
          <a:p>
            <a:pPr marL="0" indent="0">
              <a:buNone/>
            </a:pPr>
            <a:endParaRPr lang="en-US" sz="1000" dirty="0"/>
          </a:p>
          <a:p>
            <a:pPr marL="0" indent="0">
              <a:buNone/>
            </a:pPr>
            <a:endParaRPr lang="en-GB" sz="1600" dirty="0"/>
          </a:p>
        </p:txBody>
      </p:sp>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Stephen Limb (United Kingdom)</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3703994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9.1 Issue 9.1.5 </a:t>
            </a:r>
            <a:r>
              <a:rPr lang="en-GB" sz="1600" dirty="0">
                <a:cs typeface="Arial" pitchFamily="34" charset="0"/>
              </a:rPr>
              <a:t>(approved  by CPG#3)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the technical and regulatory impacts of referencing Recommendations ITU-R M.1638-1 and ITU-R M.1849-1 in Nos. 5.447F and 5.450A of the Radio Regulations;</a:t>
            </a:r>
          </a:p>
          <a:p>
            <a:endParaRPr lang="en-GB" sz="1000" b="1" i="1" dirty="0"/>
          </a:p>
          <a:p>
            <a:pPr marL="0" indent="0">
              <a:buNone/>
            </a:pPr>
            <a:r>
              <a:rPr lang="en-US" sz="1800" b="1" dirty="0"/>
              <a:t>Preliminary CEPT position</a:t>
            </a:r>
            <a:r>
              <a:rPr lang="en-US" sz="1800" b="1" dirty="0" smtClean="0"/>
              <a:t>:</a:t>
            </a:r>
          </a:p>
          <a:p>
            <a:pPr marL="0" indent="0">
              <a:buNone/>
            </a:pPr>
            <a:endParaRPr lang="en-US" sz="1000" b="1" dirty="0"/>
          </a:p>
          <a:p>
            <a:pPr marL="0" indent="0">
              <a:buNone/>
            </a:pPr>
            <a:r>
              <a:rPr lang="en-GB" sz="1800" dirty="0"/>
              <a:t>CEPT is of the view that Recommendation ITU-R M.1849-1 can be referenced in RR No.5.450A without changes to the allocation conditions of the frequency band 5470-5725 MHz for the incumbent radio services. Possible reference of Recommendation ITU-R M.1849-1 in RR No.5.447F related to the band 5250-5350 MHz is still under consideration.</a:t>
            </a:r>
            <a:endParaRPr lang="en-US" sz="1800" dirty="0"/>
          </a:p>
          <a:p>
            <a:pPr marL="0" indent="0">
              <a:buNone/>
            </a:pPr>
            <a:r>
              <a:rPr lang="en-GB" sz="1800" dirty="0"/>
              <a:t>CEPT is still investigating the potential technical and regulatory impacts of referencing Recommendation ITU-R M.1638-1 in RR No.5.447F and No.5.450A, in particular in the light of DFS specifications.</a:t>
            </a:r>
            <a:endParaRPr lang="en-US" sz="1800" b="1" dirty="0"/>
          </a:p>
          <a:p>
            <a:pPr marL="0" indent="0">
              <a:buNone/>
            </a:pPr>
            <a:endParaRPr lang="de-DE" dirty="0"/>
          </a:p>
        </p:txBody>
      </p:sp>
      <p:sp>
        <p:nvSpPr>
          <p:cNvPr id="7"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172" y="5405041"/>
            <a:ext cx="1104328" cy="1368152"/>
          </a:xfrm>
          <a:prstGeom prst="rect">
            <a:avLst/>
          </a:prstGeom>
        </p:spPr>
      </p:pic>
    </p:spTree>
    <p:extLst>
      <p:ext uri="{BB962C8B-B14F-4D97-AF65-F5344CB8AC3E}">
        <p14:creationId xmlns:p14="http://schemas.microsoft.com/office/powerpoint/2010/main" val="1499273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35696"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smtClean="0">
                <a:solidFill>
                  <a:schemeClr val="accent2"/>
                </a:solidFill>
                <a:cs typeface="Arial" pitchFamily="34" charset="0"/>
              </a:rPr>
              <a:t>Fatih</a:t>
            </a:r>
            <a:r>
              <a:rPr lang="fr-FR" sz="1400" i="1" dirty="0" smtClean="0">
                <a:solidFill>
                  <a:schemeClr val="accent2"/>
                </a:solidFill>
                <a:cs typeface="Arial" pitchFamily="34" charset="0"/>
              </a:rPr>
              <a:t> </a:t>
            </a:r>
            <a:r>
              <a:rPr lang="fr-FR" sz="1400" i="1" dirty="0" err="1" smtClean="0">
                <a:solidFill>
                  <a:schemeClr val="accent2"/>
                </a:solidFill>
                <a:cs typeface="Arial" pitchFamily="34" charset="0"/>
              </a:rPr>
              <a:t>Yurdal</a:t>
            </a:r>
            <a:r>
              <a:rPr lang="fr-FR" sz="1400" i="1" dirty="0" smtClean="0">
                <a:solidFill>
                  <a:schemeClr val="accent2"/>
                </a:solidFill>
                <a:cs typeface="Arial" pitchFamily="34" charset="0"/>
              </a:rPr>
              <a:t> (TUR)</a:t>
            </a:r>
            <a:endParaRPr lang="en-GB" sz="1400" i="1" dirty="0">
              <a:solidFill>
                <a:schemeClr val="accent2"/>
              </a:solidFill>
              <a:cs typeface="Arial" pitchFamily="34" charset="0"/>
            </a:endParaRPr>
          </a:p>
        </p:txBody>
      </p:sp>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9.1 Issue 9.1.6 </a:t>
            </a:r>
            <a:r>
              <a:rPr lang="en-GB" sz="1600" dirty="0">
                <a:cs typeface="Arial" pitchFamily="34" charset="0"/>
              </a:rPr>
              <a:t>(approved  by CPG#3)</a:t>
            </a:r>
            <a:endParaRPr lang="de-DE" sz="1600" dirty="0"/>
          </a:p>
        </p:txBody>
      </p:sp>
      <p:sp>
        <p:nvSpPr>
          <p:cNvPr id="5" name="Inhaltsplatzhalter 4"/>
          <p:cNvSpPr>
            <a:spLocks noGrp="1"/>
          </p:cNvSpPr>
          <p:nvPr>
            <p:ph idx="1"/>
          </p:nvPr>
        </p:nvSpPr>
        <p:spPr/>
        <p:txBody>
          <a:bodyPr/>
          <a:lstStyle/>
          <a:p>
            <a:pPr marL="714375" indent="-714375" algn="just">
              <a:buNone/>
            </a:pPr>
            <a:r>
              <a:rPr lang="en-US" sz="1600" b="1" i="1" dirty="0"/>
              <a:t>Issue: </a:t>
            </a:r>
            <a:r>
              <a:rPr lang="en-US" sz="1600" b="1" i="1" dirty="0" smtClean="0"/>
              <a:t>	</a:t>
            </a:r>
            <a:r>
              <a:rPr lang="en-GB" sz="1600" i="1" dirty="0" smtClean="0"/>
              <a:t>a</a:t>
            </a:r>
            <a:r>
              <a:rPr lang="en-GB" sz="1600" i="1" dirty="0"/>
              <a:t>)	to assess the impact of WPT for electric vehicles on </a:t>
            </a:r>
            <a:r>
              <a:rPr lang="en-GB" sz="1600" i="1" dirty="0" err="1"/>
              <a:t>radiocommunication</a:t>
            </a:r>
            <a:r>
              <a:rPr lang="en-GB" sz="1600" i="1" dirty="0"/>
              <a:t> services;</a:t>
            </a:r>
          </a:p>
          <a:p>
            <a:pPr marL="714375" indent="-714375" algn="just">
              <a:buNone/>
            </a:pPr>
            <a:r>
              <a:rPr lang="en-GB" sz="1600" i="1" dirty="0" smtClean="0"/>
              <a:t>	b</a:t>
            </a:r>
            <a:r>
              <a:rPr lang="en-GB" sz="1600" i="1" dirty="0"/>
              <a:t>) to study suitable harmonized frequency ranges which would minimize the impact on </a:t>
            </a:r>
            <a:r>
              <a:rPr lang="en-GB" sz="1600" i="1" dirty="0" err="1"/>
              <a:t>radiocommunication</a:t>
            </a:r>
            <a:r>
              <a:rPr lang="en-GB" sz="1600" i="1" dirty="0"/>
              <a:t> services from WPT for electrical vehicles; </a:t>
            </a:r>
            <a:endParaRPr lang="en-GB" sz="1000" b="1" i="1" dirty="0"/>
          </a:p>
          <a:p>
            <a:pPr marL="0" indent="0">
              <a:buNone/>
            </a:pPr>
            <a:endParaRPr lang="en-US" sz="1800" b="1" dirty="0" smtClean="0"/>
          </a:p>
          <a:p>
            <a:pPr marL="0" indent="0">
              <a:buNone/>
            </a:pPr>
            <a:r>
              <a:rPr lang="en-US" sz="1800" b="1" dirty="0" smtClean="0"/>
              <a:t>Preliminary </a:t>
            </a:r>
            <a:r>
              <a:rPr lang="en-US" sz="1800" b="1" dirty="0"/>
              <a:t>CEPT position:</a:t>
            </a:r>
          </a:p>
          <a:p>
            <a:pPr marL="0" indent="0">
              <a:buNone/>
            </a:pPr>
            <a:endParaRPr lang="en-GB" sz="1000" dirty="0" smtClean="0"/>
          </a:p>
          <a:p>
            <a:pPr marL="0" indent="0">
              <a:buNone/>
            </a:pPr>
            <a:r>
              <a:rPr lang="da-DK" sz="1600" dirty="0" smtClean="0"/>
              <a:t>TBD</a:t>
            </a:r>
            <a:endParaRPr lang="de-DE" sz="16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4348" y="4953169"/>
            <a:ext cx="1368152" cy="1824203"/>
          </a:xfrm>
          <a:prstGeom prst="rect">
            <a:avLst/>
          </a:prstGeom>
        </p:spPr>
      </p:pic>
    </p:spTree>
    <p:extLst>
      <p:ext uri="{BB962C8B-B14F-4D97-AF65-F5344CB8AC3E}">
        <p14:creationId xmlns:p14="http://schemas.microsoft.com/office/powerpoint/2010/main" val="1366638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015716" y="6584692"/>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Coordinator: </a:t>
            </a:r>
            <a:r>
              <a:rPr lang="en-GB" sz="1400" i="1" dirty="0">
                <a:solidFill>
                  <a:schemeClr val="accent2"/>
                </a:solidFill>
                <a:cs typeface="Arial" pitchFamily="34" charset="0"/>
              </a:rPr>
              <a:t>Guy Christiansen (Germany) </a:t>
            </a:r>
          </a:p>
        </p:txBody>
      </p:sp>
      <p:sp>
        <p:nvSpPr>
          <p:cNvPr id="3" name="Titel 2"/>
          <p:cNvSpPr>
            <a:spLocks noGrp="1"/>
          </p:cNvSpPr>
          <p:nvPr>
            <p:ph type="title"/>
          </p:nvPr>
        </p:nvSpPr>
        <p:spPr/>
        <p:txBody>
          <a:bodyPr/>
          <a:lstStyle/>
          <a:p>
            <a:r>
              <a:rPr lang="en-GB" dirty="0" smtClean="0">
                <a:cs typeface="Arial" pitchFamily="34" charset="0"/>
              </a:rPr>
              <a:t>Agenda Item 9.1 Issue 9.1.7 </a:t>
            </a:r>
            <a:r>
              <a:rPr lang="en-GB" sz="1600" dirty="0">
                <a:cs typeface="Arial" pitchFamily="34" charset="0"/>
              </a:rPr>
              <a:t>(approved  by CPG#3)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examine whether there is a need for possible additional measures in order to limit uplink transmissions of terminals to those authorized terminals in accordance with No. 18.1, and the possible methods that will assist administrations in managing the unauthorized operation of earth station terminals deployed within its territory, as a tool to guide their national spectrum management programme, in accordance with Resolution ITU-R 64 (RA-15);</a:t>
            </a:r>
          </a:p>
          <a:p>
            <a:pPr marL="0" indent="0">
              <a:buNone/>
            </a:pPr>
            <a:endParaRPr lang="en-GB" sz="1000" b="1" i="1" dirty="0"/>
          </a:p>
          <a:p>
            <a:pPr marL="0" indent="0">
              <a:buNone/>
            </a:pPr>
            <a:r>
              <a:rPr lang="en-US" sz="1800" b="1" dirty="0"/>
              <a:t>Preliminary CEPT position:</a:t>
            </a:r>
          </a:p>
          <a:p>
            <a:pPr marL="0" indent="0">
              <a:buNone/>
            </a:pPr>
            <a:endParaRPr lang="en-US" sz="1000" b="1" dirty="0"/>
          </a:p>
          <a:p>
            <a:pPr marL="0" indent="0">
              <a:buNone/>
            </a:pPr>
            <a:r>
              <a:rPr lang="en-US" sz="1600" dirty="0"/>
              <a:t>CEPT notes that this Agenda Item addresses the issue of enforcement of unauthorized ubiquitous FSS earth stations and not the issue of earth stations in motion (ESIM) which is covered by Agenda item 1.5.</a:t>
            </a:r>
            <a:endParaRPr lang="en-GB" sz="1600" dirty="0"/>
          </a:p>
          <a:p>
            <a:pPr marL="0" indent="0">
              <a:buNone/>
            </a:pPr>
            <a:r>
              <a:rPr lang="en-GB" sz="1600" dirty="0"/>
              <a:t>CEPT does not see the need for any changes of the Radio Regulations. Furthermore, CEPT is of the view that this issue is already addressed in Article 18. CEPT supports possible ITU-R studies on best practices, related to national management of unauthorized operation of earth station terminals deployed within territory of concerned administration. </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28942"/>
            <a:ext cx="1179896" cy="1570385"/>
          </a:xfrm>
          <a:prstGeom prst="rect">
            <a:avLst/>
          </a:prstGeom>
        </p:spPr>
      </p:pic>
    </p:spTree>
    <p:extLst>
      <p:ext uri="{BB962C8B-B14F-4D97-AF65-F5344CB8AC3E}">
        <p14:creationId xmlns:p14="http://schemas.microsoft.com/office/powerpoint/2010/main" val="1366638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79712"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Vadim </a:t>
            </a:r>
            <a:r>
              <a:rPr lang="en-GB" sz="1400" i="1" dirty="0" err="1">
                <a:solidFill>
                  <a:schemeClr val="accent2"/>
                </a:solidFill>
                <a:cs typeface="Arial" pitchFamily="34" charset="0"/>
              </a:rPr>
              <a:t>Poskakukhin</a:t>
            </a:r>
            <a:r>
              <a:rPr lang="en-GB" sz="1400" i="1" dirty="0">
                <a:solidFill>
                  <a:schemeClr val="accent2"/>
                </a:solidFill>
                <a:cs typeface="Arial" pitchFamily="34" charset="0"/>
              </a:rPr>
              <a:t> (Russian Federation)</a:t>
            </a:r>
          </a:p>
        </p:txBody>
      </p:sp>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9.1 Issue 9.1.8 </a:t>
            </a:r>
            <a:r>
              <a:rPr lang="en-GB" sz="1600" dirty="0">
                <a:cs typeface="Arial" pitchFamily="34" charset="0"/>
              </a:rPr>
              <a:t>(approved  by CPG#3)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study the technical and operational aspects of radio networks and systems, as well as spectrum needed, including possible harmonized use of spectrum to support the implementation of narrowband and broadband machine-type communication infrastructures, in order to develop Recommendations, Reports and/or Handbooks, as appropriate, and to take appropriate actions within the ITU </a:t>
            </a:r>
            <a:r>
              <a:rPr lang="en-GB" sz="1600" i="1" dirty="0" err="1"/>
              <a:t>Radiocommunication</a:t>
            </a:r>
            <a:r>
              <a:rPr lang="en-GB" sz="1600" i="1" dirty="0"/>
              <a:t> Sector (ITU-R) scope of work;</a:t>
            </a:r>
          </a:p>
          <a:p>
            <a:pPr marL="0" indent="0">
              <a:buNone/>
            </a:pPr>
            <a:endParaRPr lang="en-GB" sz="1000" b="1" i="1" dirty="0"/>
          </a:p>
          <a:p>
            <a:pPr marL="0" indent="0">
              <a:buNone/>
            </a:pPr>
            <a:r>
              <a:rPr lang="en-US" sz="1800" b="1" dirty="0"/>
              <a:t>Preliminary CEPT position:</a:t>
            </a:r>
          </a:p>
          <a:p>
            <a:pPr marL="0" indent="0">
              <a:buNone/>
            </a:pPr>
            <a:endParaRPr lang="en-US" sz="1000" dirty="0"/>
          </a:p>
          <a:p>
            <a:pPr marL="0" indent="0">
              <a:buNone/>
            </a:pPr>
            <a:r>
              <a:rPr lang="en-GB" sz="1600" dirty="0"/>
              <a:t>CEPT supports studies on the technical and operational aspects of radio networks and systems, as well as spectrum needed, including possible harmonized use of spectrum to support the implementation of narrowband and broadband machine-type communication infrastructures, in order to develop Recommendations, Reports and/or Handbooks, as appropriate. </a:t>
            </a:r>
          </a:p>
          <a:p>
            <a:pPr marL="0" indent="0">
              <a:spcBef>
                <a:spcPts val="600"/>
              </a:spcBef>
              <a:buNone/>
            </a:pPr>
            <a:r>
              <a:rPr lang="en-GB" sz="1600" dirty="0"/>
              <a:t>CEPT supports the consideration of IMT technologies within Agenda Item 9.1 </a:t>
            </a:r>
            <a:r>
              <a:rPr lang="en-GB" sz="1600" dirty="0" smtClean="0"/>
              <a:t>                        Issue </a:t>
            </a:r>
            <a:r>
              <a:rPr lang="en-GB" sz="1600" dirty="0"/>
              <a:t>9.1.8 as well as the consideration of non-IMT technologies in the </a:t>
            </a:r>
            <a:r>
              <a:rPr lang="en-GB" sz="1600" dirty="0" smtClean="0"/>
              <a:t>                                   purview </a:t>
            </a:r>
            <a:r>
              <a:rPr lang="en-GB" sz="1600" dirty="0"/>
              <a:t>of WPs 1B and 5A related to machine-type communications.</a:t>
            </a:r>
          </a:p>
          <a:p>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238" y="5193196"/>
            <a:ext cx="1196262" cy="1595017"/>
          </a:xfrm>
          <a:prstGeom prst="rect">
            <a:avLst/>
          </a:prstGeom>
        </p:spPr>
      </p:pic>
    </p:spTree>
    <p:extLst>
      <p:ext uri="{BB962C8B-B14F-4D97-AF65-F5344CB8AC3E}">
        <p14:creationId xmlns:p14="http://schemas.microsoft.com/office/powerpoint/2010/main" val="1366638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9.1 </a:t>
            </a:r>
            <a:r>
              <a:rPr lang="en-US" dirty="0">
                <a:cs typeface="Arial" pitchFamily="34" charset="0"/>
              </a:rPr>
              <a:t>Issue 9.1.9</a:t>
            </a:r>
            <a:r>
              <a:rPr lang="en-GB" dirty="0">
                <a:cs typeface="Arial" pitchFamily="34" charset="0"/>
              </a:rPr>
              <a:t> </a:t>
            </a:r>
            <a:r>
              <a:rPr lang="en-GB" sz="1600" dirty="0">
                <a:cs typeface="Arial" pitchFamily="34" charset="0"/>
              </a:rPr>
              <a:t>(approved  by CPG#3)</a:t>
            </a:r>
            <a:endParaRPr lang="de-DE" sz="1600" dirty="0"/>
          </a:p>
        </p:txBody>
      </p:sp>
      <p:sp>
        <p:nvSpPr>
          <p:cNvPr id="4" name="Inhaltsplatzhalter 3"/>
          <p:cNvSpPr>
            <a:spLocks noGrp="1"/>
          </p:cNvSpPr>
          <p:nvPr>
            <p:ph idx="1"/>
          </p:nvPr>
        </p:nvSpPr>
        <p:spPr>
          <a:xfrm>
            <a:off x="611560" y="1600200"/>
            <a:ext cx="8229600" cy="4525963"/>
          </a:xfrm>
        </p:spPr>
        <p:txBody>
          <a:bodyPr/>
          <a:lstStyle/>
          <a:p>
            <a:pPr marL="0" indent="0" algn="just">
              <a:buNone/>
            </a:pPr>
            <a:r>
              <a:rPr lang="en-US" sz="1600" b="1" i="1" dirty="0" smtClean="0"/>
              <a:t>Issue: </a:t>
            </a:r>
            <a:r>
              <a:rPr lang="en-GB" sz="1600" i="1" dirty="0"/>
              <a:t>to conduct studies relating to spectrum needs and possible allocation of the frequency band 51.4-52.4 GHz to the fixed-satellite service (Earth-to-space) GSO feeder links, Including the protection of the RAS, as appropriate;</a:t>
            </a:r>
          </a:p>
          <a:p>
            <a:pPr marL="0" indent="0">
              <a:buNone/>
            </a:pPr>
            <a:endParaRPr lang="en-GB" sz="1000" b="1" i="1" dirty="0"/>
          </a:p>
          <a:p>
            <a:pPr marL="0" indent="0">
              <a:buNone/>
            </a:pPr>
            <a:r>
              <a:rPr lang="en-US" sz="1800" b="1" dirty="0"/>
              <a:t>Preliminary CEPT position</a:t>
            </a:r>
            <a:r>
              <a:rPr lang="en-US" sz="1800" b="1" dirty="0" smtClean="0"/>
              <a:t>:</a:t>
            </a:r>
          </a:p>
          <a:p>
            <a:pPr marL="0" indent="0">
              <a:buNone/>
            </a:pPr>
            <a:r>
              <a:rPr lang="en-GB" sz="1600" dirty="0" smtClean="0"/>
              <a:t>CEPT </a:t>
            </a:r>
            <a:r>
              <a:rPr lang="en-GB" sz="1600" dirty="0"/>
              <a:t>supports studies on evaluation of additional spectrum needs for development of the fixed-satellite service in accordance with </a:t>
            </a:r>
            <a:r>
              <a:rPr lang="en-GB" sz="1600" i="1" dirty="0"/>
              <a:t>resolves to invite ITU‑R</a:t>
            </a:r>
            <a:r>
              <a:rPr lang="en-GB" sz="1600" dirty="0"/>
              <a:t> 1 of </a:t>
            </a:r>
            <a:r>
              <a:rPr lang="en-GB" sz="1600" b="1" dirty="0"/>
              <a:t>Resolution 162  (WRC‑15)</a:t>
            </a:r>
            <a:r>
              <a:rPr lang="en-GB" sz="1600" dirty="0"/>
              <a:t>. Such studies should be concluded before possible regulatory actions can be proposed under this issue of agenda item 9.1.</a:t>
            </a:r>
            <a:endParaRPr lang="ru-RU" sz="1600" dirty="0"/>
          </a:p>
          <a:p>
            <a:pPr marL="0" indent="0">
              <a:buNone/>
            </a:pPr>
            <a:r>
              <a:rPr lang="en-GB" sz="1600" dirty="0"/>
              <a:t>CEPT supports the sharing and compatibility studies with existing services for consideration of new primary allocation to the FSS in the frequency band 51.4-52.4 GHz (Earth-to-space) limited to FSS feeder links for geostationary orbit use.</a:t>
            </a:r>
            <a:endParaRPr lang="ru-RU" sz="1600" dirty="0"/>
          </a:p>
          <a:p>
            <a:pPr marL="0" indent="0">
              <a:buNone/>
            </a:pPr>
            <a:r>
              <a:rPr lang="en-GB" sz="1600" dirty="0"/>
              <a:t>To ensure the protection of the EESS (passive), operating in the band </a:t>
            </a:r>
            <a:r>
              <a:rPr lang="en-GB" sz="1600" dirty="0" smtClean="0"/>
              <a:t>52.6-54.25</a:t>
            </a:r>
            <a:r>
              <a:rPr lang="en-GB" sz="1600" dirty="0"/>
              <a:t> GHz, CEPT supports to study the effects of aggregate interference </a:t>
            </a:r>
            <a:r>
              <a:rPr lang="en-GB" sz="1600" dirty="0" smtClean="0"/>
              <a:t>from</a:t>
            </a:r>
            <a:br>
              <a:rPr lang="en-GB" sz="1600" dirty="0" smtClean="0"/>
            </a:br>
            <a:r>
              <a:rPr lang="en-GB" sz="1600" dirty="0" smtClean="0"/>
              <a:t>FSS</a:t>
            </a:r>
            <a:r>
              <a:rPr lang="en-GB" sz="1600" dirty="0"/>
              <a:t> GSO satellite networks in 51.4-52.4 GHz band and </a:t>
            </a:r>
            <a:r>
              <a:rPr lang="en-GB" sz="1600" dirty="0" smtClean="0"/>
              <a:t>stations of </a:t>
            </a:r>
            <a:r>
              <a:rPr lang="en-GB" sz="1600" dirty="0"/>
              <a:t>existing terrestrial services allocated in </a:t>
            </a:r>
            <a:r>
              <a:rPr lang="en-GB" sz="1600" dirty="0" smtClean="0"/>
              <a:t>51.4-52.6 </a:t>
            </a:r>
            <a:r>
              <a:rPr lang="en-GB" sz="1600" dirty="0"/>
              <a:t>GHz band.</a:t>
            </a:r>
            <a:endParaRPr lang="ru-RU" sz="1600" dirty="0"/>
          </a:p>
          <a:p>
            <a:pPr marL="0" indent="0">
              <a:buNone/>
            </a:pPr>
            <a:r>
              <a:rPr lang="en-GB" sz="1600" dirty="0"/>
              <a:t>CEPT supports studies regarding the impact on radio astronomy </a:t>
            </a:r>
            <a:r>
              <a:rPr lang="en-GB" sz="1600" dirty="0" smtClean="0"/>
              <a:t> observations in </a:t>
            </a:r>
            <a:r>
              <a:rPr lang="en-GB" sz="1600" dirty="0"/>
              <a:t>the band 51.4-54.25 GHz</a:t>
            </a:r>
            <a:r>
              <a:rPr lang="en-GB" sz="1600" dirty="0" smtClean="0"/>
              <a:t>.</a:t>
            </a:r>
            <a:endParaRPr lang="ru-RU" sz="1600" dirty="0"/>
          </a:p>
        </p:txBody>
      </p:sp>
      <p:sp>
        <p:nvSpPr>
          <p:cNvPr id="6" name="Rechthoek 6"/>
          <p:cNvSpPr/>
          <p:nvPr/>
        </p:nvSpPr>
        <p:spPr>
          <a:xfrm>
            <a:off x="2087724" y="6548688"/>
            <a:ext cx="5904656"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Soraya </a:t>
            </a:r>
            <a:r>
              <a:rPr lang="fr-FR" sz="1400" i="1" dirty="0" smtClean="0">
                <a:solidFill>
                  <a:schemeClr val="accent2"/>
                </a:solidFill>
                <a:cs typeface="Arial" pitchFamily="34" charset="0"/>
              </a:rPr>
              <a:t>Contreras (F)</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1917413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Image2"/>
          <p:cNvPicPr>
            <a:picLocks noChangeAspect="1" noChangeArrowheads="1"/>
          </p:cNvPicPr>
          <p:nvPr/>
        </p:nvPicPr>
        <p:blipFill>
          <a:blip r:embed="rId2"/>
          <a:srcRect/>
          <a:stretch>
            <a:fillRect/>
          </a:stretch>
        </p:blipFill>
        <p:spPr bwMode="auto">
          <a:xfrm>
            <a:off x="0" y="-18703"/>
            <a:ext cx="9144000" cy="6869113"/>
          </a:xfrm>
          <a:prstGeom prst="rect">
            <a:avLst/>
          </a:prstGeom>
          <a:noFill/>
          <a:ln w="9525">
            <a:noFill/>
            <a:miter lim="800000"/>
            <a:headEnd/>
            <a:tailEnd/>
          </a:ln>
        </p:spPr>
      </p:pic>
      <p:sp>
        <p:nvSpPr>
          <p:cNvPr id="3" name="Titel 2"/>
          <p:cNvSpPr>
            <a:spLocks noGrp="1"/>
          </p:cNvSpPr>
          <p:nvPr>
            <p:ph type="title"/>
          </p:nvPr>
        </p:nvSpPr>
        <p:spPr/>
        <p:txBody>
          <a:bodyPr/>
          <a:lstStyle/>
          <a:p>
            <a:r>
              <a:rPr lang="en-GB" dirty="0">
                <a:cs typeface="Arial" pitchFamily="34" charset="0"/>
              </a:rPr>
              <a:t>Agenda Item 9.3 </a:t>
            </a:r>
            <a:r>
              <a:rPr lang="en-GB" sz="1600" dirty="0">
                <a:cs typeface="Arial" pitchFamily="34" charset="0"/>
              </a:rPr>
              <a:t>(approved  by CPG#3)</a:t>
            </a:r>
            <a:endParaRPr lang="de-DE" sz="1600"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and approve the Report of the Director of the </a:t>
            </a:r>
            <a:r>
              <a:rPr lang="en-GB" sz="1600" i="1" dirty="0" err="1"/>
              <a:t>Radiocommunication</a:t>
            </a:r>
            <a:r>
              <a:rPr lang="en-GB" sz="1600" i="1" dirty="0"/>
              <a:t> Bureau, in accordance with Article 7 of the Convention on action in response to Resolution </a:t>
            </a:r>
            <a:r>
              <a:rPr lang="en-GB" sz="1600" b="1" i="1" dirty="0"/>
              <a:t>80 (Rev.WRC-07);</a:t>
            </a:r>
          </a:p>
          <a:p>
            <a:pPr marL="0" indent="0">
              <a:buNone/>
            </a:pPr>
            <a:endParaRPr lang="en-GB" sz="1000" b="1" i="1" dirty="0"/>
          </a:p>
          <a:p>
            <a:pPr marL="0" indent="0">
              <a:buNone/>
            </a:pPr>
            <a:r>
              <a:rPr lang="en-US" sz="1800" b="1" dirty="0"/>
              <a:t>Preliminary CEPT position:</a:t>
            </a:r>
          </a:p>
          <a:p>
            <a:pPr marL="0" indent="0">
              <a:buNone/>
            </a:pPr>
            <a:endParaRPr lang="en-GB" sz="1000" dirty="0"/>
          </a:p>
          <a:p>
            <a:pPr marL="0" indent="0">
              <a:buNone/>
            </a:pPr>
            <a:r>
              <a:rPr lang="en-GB" sz="1600" dirty="0"/>
              <a:t>CEPT follows the ITU-R studies on this aspect.</a:t>
            </a:r>
          </a:p>
          <a:p>
            <a:endParaRPr lang="de-DE" dirty="0"/>
          </a:p>
        </p:txBody>
      </p:sp>
      <p:sp>
        <p:nvSpPr>
          <p:cNvPr id="8" name="Rechthoek 6"/>
          <p:cNvSpPr/>
          <p:nvPr/>
        </p:nvSpPr>
        <p:spPr>
          <a:xfrm>
            <a:off x="2087724"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PTB  </a:t>
            </a:r>
            <a:r>
              <a:rPr lang="fr-FR" sz="1400" i="1" dirty="0" err="1" smtClean="0">
                <a:solidFill>
                  <a:schemeClr val="accent2"/>
                </a:solidFill>
                <a:cs typeface="Arial" pitchFamily="34" charset="0"/>
              </a:rPr>
              <a:t>chairperson</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481" y="5301208"/>
            <a:ext cx="1099019" cy="1466503"/>
          </a:xfrm>
          <a:prstGeom prst="rect">
            <a:avLst/>
          </a:prstGeom>
        </p:spPr>
      </p:pic>
    </p:spTree>
    <p:extLst>
      <p:ext uri="{BB962C8B-B14F-4D97-AF65-F5344CB8AC3E}">
        <p14:creationId xmlns:p14="http://schemas.microsoft.com/office/powerpoint/2010/main" val="2358439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11560" y="6290156"/>
            <a:ext cx="5004556" cy="523220"/>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e-DE" sz="1400" i="1" dirty="0">
                <a:solidFill>
                  <a:schemeClr val="accent2"/>
                </a:solidFill>
                <a:cs typeface="Arial" pitchFamily="34" charset="0"/>
              </a:rPr>
              <a:t>Pasi Toivonen (Finland</a:t>
            </a:r>
            <a:r>
              <a:rPr lang="de-DE" sz="1400" i="1" dirty="0" smtClean="0">
                <a:solidFill>
                  <a:schemeClr val="accent2"/>
                </a:solidFill>
                <a:cs typeface="Arial" pitchFamily="34" charset="0"/>
              </a:rPr>
              <a:t>) </a:t>
            </a:r>
            <a:endParaRPr lang="de-DE" sz="1400" i="1" dirty="0">
              <a:solidFill>
                <a:schemeClr val="accent2"/>
              </a:solidFill>
              <a:cs typeface="Arial" pitchFamily="34" charset="0"/>
            </a:endParaRPr>
          </a:p>
          <a:p>
            <a:pPr algn="r"/>
            <a:r>
              <a:rPr lang="de-DE" sz="1400" i="1" dirty="0">
                <a:solidFill>
                  <a:schemeClr val="accent2"/>
                </a:solidFill>
                <a:cs typeface="Arial" pitchFamily="34" charset="0"/>
              </a:rPr>
              <a:t>coordination team: Karsten Buckwitz </a:t>
            </a:r>
            <a:r>
              <a:rPr lang="de-DE" sz="1400" i="1" dirty="0" smtClean="0">
                <a:solidFill>
                  <a:schemeClr val="accent2"/>
                </a:solidFill>
                <a:cs typeface="Arial" pitchFamily="34" charset="0"/>
              </a:rPr>
              <a:t>(G), </a:t>
            </a:r>
            <a:r>
              <a:rPr lang="de-DE" sz="1400" i="1" dirty="0">
                <a:solidFill>
                  <a:schemeClr val="accent2"/>
                </a:solidFill>
                <a:cs typeface="Arial" pitchFamily="34" charset="0"/>
              </a:rPr>
              <a:t>W</a:t>
            </a:r>
            <a:r>
              <a:rPr lang="en-GB" sz="1400" i="1" dirty="0" err="1">
                <a:solidFill>
                  <a:schemeClr val="accent2"/>
                </a:solidFill>
                <a:cs typeface="Arial" pitchFamily="34" charset="0"/>
              </a:rPr>
              <a:t>esley</a:t>
            </a:r>
            <a:r>
              <a:rPr lang="en-GB" sz="1400" i="1" dirty="0">
                <a:solidFill>
                  <a:schemeClr val="accent2"/>
                </a:solidFill>
                <a:cs typeface="Arial" pitchFamily="34" charset="0"/>
              </a:rPr>
              <a:t> Milton (UK)</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460" y="5373216"/>
            <a:ext cx="1054776" cy="1404156"/>
          </a:xfrm>
          <a:prstGeom prst="rect">
            <a:avLst/>
          </a:prstGeom>
        </p:spPr>
      </p:pic>
      <p:sp>
        <p:nvSpPr>
          <p:cNvPr id="4" name="Titel 3"/>
          <p:cNvSpPr>
            <a:spLocks noGrp="1"/>
          </p:cNvSpPr>
          <p:nvPr>
            <p:ph type="title"/>
          </p:nvPr>
        </p:nvSpPr>
        <p:spPr/>
        <p:txBody>
          <a:bodyPr/>
          <a:lstStyle/>
          <a:p>
            <a:r>
              <a:rPr lang="en-GB" dirty="0">
                <a:cs typeface="Arial" pitchFamily="34" charset="0"/>
              </a:rPr>
              <a:t>Agenda Item 10</a:t>
            </a:r>
            <a:endParaRPr lang="de-DE" dirty="0"/>
          </a:p>
        </p:txBody>
      </p:sp>
      <p:sp>
        <p:nvSpPr>
          <p:cNvPr id="5" name="Inhaltsplatzhalter 4"/>
          <p:cNvSpPr>
            <a:spLocks noGrp="1"/>
          </p:cNvSpPr>
          <p:nvPr>
            <p:ph idx="1"/>
          </p:nvPr>
        </p:nvSpPr>
        <p:spPr/>
        <p:txBody>
          <a:bodyPr/>
          <a:lstStyle/>
          <a:p>
            <a:pPr marL="0" indent="0">
              <a:buNone/>
            </a:pPr>
            <a:r>
              <a:rPr lang="en-US" sz="1600" b="1" i="1" dirty="0"/>
              <a:t>Issue: </a:t>
            </a:r>
            <a:r>
              <a:rPr lang="en-GB" sz="1600" i="1" dirty="0"/>
              <a:t>to recommend to the Council items for inclusion in the agenda for the next WRC, and to give its views on the preliminary agenda for the subsequent conference and on possible agenda items for future conferences, in accordance with Article 7 of the Convention</a:t>
            </a:r>
            <a:r>
              <a:rPr lang="en-GB" sz="1600" b="1" i="1" dirty="0"/>
              <a:t>;</a:t>
            </a:r>
          </a:p>
          <a:p>
            <a:pPr marL="0" indent="0">
              <a:buNone/>
            </a:pPr>
            <a:endParaRPr lang="en-GB" sz="1000" b="1" i="1" dirty="0"/>
          </a:p>
          <a:p>
            <a:pPr marL="0" indent="0">
              <a:buNone/>
            </a:pPr>
            <a:endParaRPr lang="de-DE" sz="1600" dirty="0" smtClean="0"/>
          </a:p>
          <a:p>
            <a:pPr marL="0" indent="0">
              <a:buNone/>
            </a:pPr>
            <a:r>
              <a:rPr lang="en-GB" sz="1600" dirty="0"/>
              <a:t>The work on Agenda item 10 will start after the 1st January 2018. CPG will then decide on the appropriate working method for this Agenda item. </a:t>
            </a:r>
            <a:endParaRPr lang="de-DE" sz="1600" dirty="0" smtClean="0"/>
          </a:p>
          <a:p>
            <a:endParaRPr lang="de-DE" sz="16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972" y="5265150"/>
            <a:ext cx="1194528" cy="1512221"/>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236" y="5193194"/>
            <a:ext cx="1188132" cy="1584176"/>
          </a:xfrm>
          <a:prstGeom prst="rect">
            <a:avLst/>
          </a:prstGeom>
        </p:spPr>
      </p:pic>
    </p:spTree>
    <p:extLst>
      <p:ext uri="{BB962C8B-B14F-4D97-AF65-F5344CB8AC3E}">
        <p14:creationId xmlns:p14="http://schemas.microsoft.com/office/powerpoint/2010/main" val="235843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cs typeface="Arial" pitchFamily="34" charset="0"/>
              </a:rPr>
              <a:t>Agenda Item 1.1 </a:t>
            </a:r>
            <a:r>
              <a:rPr lang="en-GB" sz="1600" dirty="0" smtClean="0">
                <a:cs typeface="Arial" pitchFamily="34" charset="0"/>
              </a:rPr>
              <a:t>(approved  by CPG19#3)</a:t>
            </a:r>
            <a:endParaRPr lang="de-DE" sz="1600" dirty="0"/>
          </a:p>
        </p:txBody>
      </p:sp>
      <p:sp>
        <p:nvSpPr>
          <p:cNvPr id="3" name="Inhaltsplatzhalter 2"/>
          <p:cNvSpPr>
            <a:spLocks noGrp="1"/>
          </p:cNvSpPr>
          <p:nvPr>
            <p:ph idx="1"/>
          </p:nvPr>
        </p:nvSpPr>
        <p:spPr>
          <a:xfrm>
            <a:off x="457200" y="1808550"/>
            <a:ext cx="8229600" cy="4525963"/>
          </a:xfrm>
        </p:spPr>
        <p:txBody>
          <a:bodyPr/>
          <a:lstStyle/>
          <a:p>
            <a:pPr marL="0" indent="0" algn="just">
              <a:buNone/>
            </a:pPr>
            <a:r>
              <a:rPr lang="en-US" sz="1600" b="1" i="1" dirty="0"/>
              <a:t>Issue: </a:t>
            </a:r>
            <a:r>
              <a:rPr lang="en-US" sz="1600" i="1" dirty="0"/>
              <a:t>to consider an allocation of the frequency band 50-54 MHz to the amateur service in Region 1, in accordance with Resolution </a:t>
            </a:r>
            <a:r>
              <a:rPr lang="en-US" sz="1600" b="1" i="1" dirty="0"/>
              <a:t>658 (WRC-15)</a:t>
            </a:r>
            <a:r>
              <a:rPr lang="en-US" sz="1600" i="1" dirty="0"/>
              <a:t>;</a:t>
            </a:r>
          </a:p>
          <a:p>
            <a:pPr marL="0" indent="0">
              <a:buNone/>
            </a:pPr>
            <a:endParaRPr lang="en-US" sz="1000" dirty="0"/>
          </a:p>
          <a:p>
            <a:pPr marL="0" indent="0">
              <a:buNone/>
            </a:pPr>
            <a:r>
              <a:rPr lang="en-US" sz="1800" b="1" dirty="0"/>
              <a:t>Preliminary CEPT position:</a:t>
            </a:r>
          </a:p>
          <a:p>
            <a:pPr marL="0" indent="0">
              <a:buNone/>
            </a:pPr>
            <a:endParaRPr lang="en-US" sz="1100" b="1" dirty="0"/>
          </a:p>
          <a:p>
            <a:pPr marL="0" indent="0">
              <a:buNone/>
            </a:pPr>
            <a:r>
              <a:rPr lang="en-GB" sz="1600" dirty="0" smtClean="0"/>
              <a:t>CEPT </a:t>
            </a:r>
            <a:r>
              <a:rPr lang="en-GB" sz="1600" dirty="0"/>
              <a:t>would support an allocation in the frequency range 50-54 MHz to the amateur service in Region 1 only if the spectrum needs for the amateur services are justified and studies show </a:t>
            </a:r>
            <a:r>
              <a:rPr lang="en-US" sz="1600" dirty="0"/>
              <a:t>that incumbent services, including their future deployment and services in adjacent spectrum are </a:t>
            </a:r>
            <a:r>
              <a:rPr lang="en-US" sz="1600" dirty="0" smtClean="0"/>
              <a:t>protected.</a:t>
            </a:r>
            <a:endParaRPr lang="de-DE" sz="1600" dirty="0"/>
          </a:p>
        </p:txBody>
      </p:sp>
      <p:sp>
        <p:nvSpPr>
          <p:cNvPr id="4" name="Rechthoek 6"/>
          <p:cNvSpPr/>
          <p:nvPr/>
        </p:nvSpPr>
        <p:spPr>
          <a:xfrm>
            <a:off x="503548" y="6577609"/>
            <a:ext cx="741682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Mr </a:t>
            </a:r>
            <a:r>
              <a:rPr lang="da-DK" sz="1400" i="1" dirty="0">
                <a:solidFill>
                  <a:schemeClr val="accent2"/>
                </a:solidFill>
                <a:latin typeface="Arial" pitchFamily="34" charset="0"/>
                <a:cs typeface="Arial" pitchFamily="34" charset="0"/>
              </a:rPr>
              <a:t>Hans Blondeel Timmerman (Netherlands)</a:t>
            </a:r>
            <a:endParaRPr lang="en-GB" sz="1400" i="1" dirty="0">
              <a:solidFill>
                <a:schemeClr val="accent2"/>
              </a:solidFill>
              <a:cs typeface="Arial"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216245"/>
            <a:ext cx="1179919" cy="1571437"/>
          </a:xfrm>
          <a:prstGeom prst="rect">
            <a:avLst/>
          </a:prstGeom>
        </p:spPr>
      </p:pic>
    </p:spTree>
    <p:extLst>
      <p:ext uri="{BB962C8B-B14F-4D97-AF65-F5344CB8AC3E}">
        <p14:creationId xmlns:p14="http://schemas.microsoft.com/office/powerpoint/2010/main" val="550593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2"/>
          <p:cNvPicPr>
            <a:picLocks noChangeAspect="1" noChangeArrowheads="1"/>
          </p:cNvPicPr>
          <p:nvPr/>
        </p:nvPicPr>
        <p:blipFill>
          <a:blip r:embed="rId2" cstate="print"/>
          <a:srcRect/>
          <a:stretch>
            <a:fillRect/>
          </a:stretch>
        </p:blipFill>
        <p:spPr bwMode="auto">
          <a:xfrm>
            <a:off x="0" y="-11113"/>
            <a:ext cx="9144000" cy="6869113"/>
          </a:xfrm>
          <a:prstGeom prst="rect">
            <a:avLst/>
          </a:prstGeom>
          <a:noFill/>
          <a:ln w="9525">
            <a:noFill/>
            <a:miter lim="800000"/>
            <a:headEnd/>
            <a:tailEnd/>
          </a:ln>
        </p:spPr>
      </p:pic>
      <p:sp>
        <p:nvSpPr>
          <p:cNvPr id="7" name="Rectangle 4"/>
          <p:cNvSpPr txBox="1">
            <a:spLocks noChangeArrowheads="1"/>
          </p:cNvSpPr>
          <p:nvPr/>
        </p:nvSpPr>
        <p:spPr bwMode="auto">
          <a:xfrm>
            <a:off x="469900" y="1845270"/>
            <a:ext cx="8229600" cy="442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nSpc>
                <a:spcPct val="90000"/>
              </a:lnSpc>
              <a:spcBef>
                <a:spcPct val="20000"/>
              </a:spcBef>
              <a:defRPr/>
            </a:pPr>
            <a:endParaRPr lang="en-GB" sz="2400" kern="0" dirty="0"/>
          </a:p>
          <a:p>
            <a:pPr marL="342900" lvl="0" indent="-342900">
              <a:lnSpc>
                <a:spcPct val="90000"/>
              </a:lnSpc>
              <a:spcBef>
                <a:spcPct val="20000"/>
              </a:spcBef>
              <a:buClr>
                <a:srgbClr val="C00000"/>
              </a:buClr>
              <a:buFontTx/>
              <a:buChar char="•"/>
              <a:defRPr/>
            </a:pPr>
            <a:r>
              <a:rPr lang="en-GB" sz="2400" kern="0" dirty="0" smtClean="0"/>
              <a:t>AI 9.2</a:t>
            </a:r>
            <a:endParaRPr lang="en-GB" sz="2400" kern="0" dirty="0"/>
          </a:p>
          <a:p>
            <a:pPr marR="0" lvl="0" algn="l" defTabSz="914400" rtl="0" eaLnBrk="1" fontAlgn="base" latinLnBrk="0" hangingPunct="1">
              <a:lnSpc>
                <a:spcPct val="90000"/>
              </a:lnSpc>
              <a:spcBef>
                <a:spcPct val="20000"/>
              </a:spcBef>
              <a:spcAft>
                <a:spcPct val="0"/>
              </a:spcAft>
              <a:buClrTx/>
              <a:buSzTx/>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 name="Titel 1"/>
          <p:cNvSpPr>
            <a:spLocks noGrp="1"/>
          </p:cNvSpPr>
          <p:nvPr>
            <p:ph type="title"/>
          </p:nvPr>
        </p:nvSpPr>
        <p:spPr/>
        <p:txBody>
          <a:bodyPr/>
          <a:lstStyle/>
          <a:p>
            <a:r>
              <a:rPr lang="fr-FR" dirty="0"/>
              <a:t>Agenda items </a:t>
            </a:r>
            <a:r>
              <a:rPr lang="fr-FR" dirty="0" err="1"/>
              <a:t>yet</a:t>
            </a:r>
            <a:r>
              <a:rPr lang="fr-FR" dirty="0"/>
              <a:t> to </a:t>
            </a:r>
            <a:r>
              <a:rPr lang="fr-FR" dirty="0" err="1"/>
              <a:t>be</a:t>
            </a:r>
            <a:r>
              <a:rPr lang="fr-FR" dirty="0"/>
              <a:t> </a:t>
            </a:r>
            <a:r>
              <a:rPr lang="fr-FR" dirty="0" err="1"/>
              <a:t>addressed</a:t>
            </a:r>
            <a:r>
              <a:rPr lang="fr-FR" dirty="0"/>
              <a:t>:</a:t>
            </a:r>
            <a:endParaRPr lang="de-DE" dirty="0"/>
          </a:p>
        </p:txBody>
      </p:sp>
    </p:spTree>
    <p:extLst>
      <p:ext uri="{BB962C8B-B14F-4D97-AF65-F5344CB8AC3E}">
        <p14:creationId xmlns:p14="http://schemas.microsoft.com/office/powerpoint/2010/main" val="2370157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idx="1"/>
          </p:nvPr>
        </p:nvSpPr>
        <p:spPr>
          <a:xfrm>
            <a:off x="396305" y="1616075"/>
            <a:ext cx="8747695" cy="4425950"/>
          </a:xfrm>
        </p:spPr>
        <p:txBody>
          <a:bodyPr/>
          <a:lstStyle/>
          <a:p>
            <a:pPr marL="0" indent="0" eaLnBrk="1" hangingPunct="1">
              <a:lnSpc>
                <a:spcPct val="90000"/>
              </a:lnSpc>
              <a:buFontTx/>
              <a:buNone/>
              <a:defRPr/>
            </a:pPr>
            <a:r>
              <a:rPr lang="en-GB" b="1" dirty="0"/>
              <a:t>CPG</a:t>
            </a:r>
            <a:r>
              <a:rPr lang="en-GB" dirty="0"/>
              <a:t> will meet </a:t>
            </a:r>
          </a:p>
          <a:p>
            <a:pPr eaLnBrk="1" hangingPunct="1">
              <a:lnSpc>
                <a:spcPct val="90000"/>
              </a:lnSpc>
              <a:buClr>
                <a:srgbClr val="C00000"/>
              </a:buClr>
              <a:buFontTx/>
              <a:buChar char="•"/>
              <a:defRPr/>
            </a:pPr>
            <a:r>
              <a:rPr lang="en-GB" sz="2000" dirty="0" smtClean="0"/>
              <a:t>4-7 July 2017, [TBD]</a:t>
            </a:r>
          </a:p>
          <a:p>
            <a:pPr eaLnBrk="1" hangingPunct="1">
              <a:lnSpc>
                <a:spcPct val="90000"/>
              </a:lnSpc>
              <a:buClr>
                <a:srgbClr val="C00000"/>
              </a:buClr>
              <a:buFontTx/>
              <a:buChar char="•"/>
              <a:defRPr/>
            </a:pPr>
            <a:r>
              <a:rPr lang="en-GB" sz="2000" dirty="0" smtClean="0"/>
              <a:t>16-19 January 2018, [TBD], Hungary </a:t>
            </a:r>
            <a:endParaRPr lang="en-GB" sz="2000" dirty="0"/>
          </a:p>
          <a:p>
            <a:pPr marL="0" indent="0" algn="ctr" eaLnBrk="1" hangingPunct="1">
              <a:lnSpc>
                <a:spcPct val="90000"/>
              </a:lnSpc>
              <a:buFontTx/>
              <a:buNone/>
              <a:defRPr/>
            </a:pPr>
            <a:endParaRPr lang="en-GB" sz="900" dirty="0">
              <a:solidFill>
                <a:srgbClr val="C00000"/>
              </a:solidFill>
            </a:endParaRPr>
          </a:p>
          <a:p>
            <a:pPr marL="0" indent="0" algn="ctr" eaLnBrk="1" hangingPunct="1">
              <a:lnSpc>
                <a:spcPct val="90000"/>
              </a:lnSpc>
              <a:buFontTx/>
              <a:buNone/>
              <a:defRPr/>
            </a:pPr>
            <a:r>
              <a:rPr lang="en-GB" b="1" dirty="0" smtClean="0">
                <a:solidFill>
                  <a:srgbClr val="D2232A"/>
                </a:solidFill>
              </a:rPr>
              <a:t>its </a:t>
            </a:r>
            <a:r>
              <a:rPr lang="en-GB" b="1" dirty="0">
                <a:solidFill>
                  <a:srgbClr val="D2232A"/>
                </a:solidFill>
              </a:rPr>
              <a:t>next project team meetings are:</a:t>
            </a:r>
          </a:p>
          <a:p>
            <a:pPr marL="0" indent="0" algn="ctr" eaLnBrk="1" hangingPunct="1">
              <a:lnSpc>
                <a:spcPct val="90000"/>
              </a:lnSpc>
              <a:buFontTx/>
              <a:buNone/>
              <a:defRPr/>
            </a:pPr>
            <a:endParaRPr lang="en-GB" sz="1000" dirty="0">
              <a:solidFill>
                <a:srgbClr val="C00000"/>
              </a:solidFill>
            </a:endParaRPr>
          </a:p>
          <a:p>
            <a:pPr eaLnBrk="1" hangingPunct="1">
              <a:lnSpc>
                <a:spcPct val="90000"/>
              </a:lnSpc>
              <a:buClr>
                <a:srgbClr val="C00000"/>
              </a:buClr>
              <a:defRPr/>
            </a:pPr>
            <a:r>
              <a:rPr lang="en-GB" sz="2000" dirty="0" smtClean="0"/>
              <a:t>3</a:t>
            </a:r>
            <a:r>
              <a:rPr lang="en-GB" sz="2000" baseline="30000" dirty="0" smtClean="0"/>
              <a:t>rd</a:t>
            </a:r>
            <a:r>
              <a:rPr lang="en-GB" sz="2000" dirty="0" smtClean="0"/>
              <a:t> PTC:</a:t>
            </a:r>
            <a:r>
              <a:rPr lang="en-GB" sz="2000" dirty="0"/>
              <a:t>	</a:t>
            </a:r>
            <a:r>
              <a:rPr lang="en-GB" sz="2000" dirty="0" smtClean="0"/>
              <a:t>24-26 April </a:t>
            </a:r>
            <a:r>
              <a:rPr lang="da-DK" sz="2000" dirty="0" smtClean="0"/>
              <a:t>2017</a:t>
            </a:r>
            <a:r>
              <a:rPr lang="en-GB" sz="2000" dirty="0" smtClean="0"/>
              <a:t>, Geneva, Switzerland</a:t>
            </a:r>
            <a:r>
              <a:rPr lang="en-GB" sz="2000" dirty="0"/>
              <a:t> </a:t>
            </a:r>
          </a:p>
          <a:p>
            <a:pPr eaLnBrk="1" hangingPunct="1">
              <a:lnSpc>
                <a:spcPct val="90000"/>
              </a:lnSpc>
              <a:buClr>
                <a:srgbClr val="C00000"/>
              </a:buClr>
              <a:defRPr/>
            </a:pPr>
            <a:r>
              <a:rPr lang="da-DK" sz="2000" dirty="0" smtClean="0"/>
              <a:t>ECC PT1: 	24-28 April </a:t>
            </a:r>
            <a:r>
              <a:rPr lang="da-DK" sz="2000" dirty="0"/>
              <a:t>2017, </a:t>
            </a:r>
            <a:r>
              <a:rPr lang="en-GB" sz="2000" dirty="0"/>
              <a:t>Berlin, Germany </a:t>
            </a:r>
            <a:endParaRPr lang="en-GB" sz="2000" dirty="0" smtClean="0"/>
          </a:p>
          <a:p>
            <a:pPr eaLnBrk="1" hangingPunct="1">
              <a:lnSpc>
                <a:spcPct val="90000"/>
              </a:lnSpc>
              <a:buClr>
                <a:srgbClr val="C00000"/>
              </a:buClr>
              <a:defRPr/>
            </a:pPr>
            <a:r>
              <a:rPr lang="en-GB" sz="2000" dirty="0" smtClean="0"/>
              <a:t>3</a:t>
            </a:r>
            <a:r>
              <a:rPr lang="en-GB" sz="1800" baseline="30000" dirty="0"/>
              <a:t>rd</a:t>
            </a:r>
            <a:r>
              <a:rPr lang="en-GB" sz="1800" dirty="0"/>
              <a:t> </a:t>
            </a:r>
            <a:r>
              <a:rPr lang="en-GB" sz="2000" dirty="0" smtClean="0"/>
              <a:t>PTD:	03 </a:t>
            </a:r>
            <a:r>
              <a:rPr lang="en-GB" sz="2000" dirty="0"/>
              <a:t>-</a:t>
            </a:r>
            <a:r>
              <a:rPr lang="en-GB" sz="2000" dirty="0" smtClean="0"/>
              <a:t> 05 May 2017</a:t>
            </a:r>
            <a:r>
              <a:rPr lang="en-GB" sz="2000" dirty="0"/>
              <a:t>, Maisons-Alfort, France </a:t>
            </a:r>
            <a:endParaRPr lang="en-GB" sz="2000" dirty="0" smtClean="0"/>
          </a:p>
          <a:p>
            <a:pPr eaLnBrk="1" hangingPunct="1">
              <a:lnSpc>
                <a:spcPct val="90000"/>
              </a:lnSpc>
              <a:buClr>
                <a:srgbClr val="C00000"/>
              </a:buClr>
              <a:defRPr/>
            </a:pPr>
            <a:r>
              <a:rPr lang="da-DK" sz="2000" dirty="0"/>
              <a:t>ECC PT1</a:t>
            </a:r>
            <a:r>
              <a:rPr lang="da-DK" sz="2000" dirty="0" smtClean="0"/>
              <a:t>:     04 – 08 September 2017, </a:t>
            </a:r>
            <a:r>
              <a:rPr lang="en-GB" sz="2000" dirty="0"/>
              <a:t>France </a:t>
            </a:r>
            <a:endParaRPr lang="en-GB" sz="2000" dirty="0" smtClean="0"/>
          </a:p>
          <a:p>
            <a:pPr eaLnBrk="1" hangingPunct="1">
              <a:lnSpc>
                <a:spcPct val="90000"/>
              </a:lnSpc>
              <a:buClr>
                <a:srgbClr val="C00000"/>
              </a:buClr>
              <a:defRPr/>
            </a:pPr>
            <a:r>
              <a:rPr lang="en-GB" sz="2000" dirty="0" smtClean="0"/>
              <a:t>4</a:t>
            </a:r>
            <a:r>
              <a:rPr lang="en-GB" sz="2000" baseline="30000" dirty="0" smtClean="0"/>
              <a:t>th</a:t>
            </a:r>
            <a:r>
              <a:rPr lang="en-GB" sz="2000" dirty="0" smtClean="0"/>
              <a:t> PTB:	12-15 September 2017, Copenhagen (ECO)</a:t>
            </a:r>
          </a:p>
          <a:p>
            <a:pPr eaLnBrk="1" hangingPunct="1">
              <a:lnSpc>
                <a:spcPct val="90000"/>
              </a:lnSpc>
              <a:buClr>
                <a:srgbClr val="C00000"/>
              </a:buClr>
              <a:defRPr/>
            </a:pPr>
            <a:r>
              <a:rPr lang="en-GB" sz="2000" dirty="0"/>
              <a:t>4</a:t>
            </a:r>
            <a:r>
              <a:rPr lang="en-GB" sz="2000" baseline="30000" dirty="0"/>
              <a:t>th</a:t>
            </a:r>
            <a:r>
              <a:rPr lang="en-GB" sz="2000" dirty="0" smtClean="0"/>
              <a:t> PTD:	12-14 </a:t>
            </a:r>
            <a:r>
              <a:rPr lang="en-GB" sz="2000" dirty="0"/>
              <a:t>September 2017, Vilnius, </a:t>
            </a:r>
            <a:r>
              <a:rPr lang="en-GB" sz="2000" dirty="0" smtClean="0"/>
              <a:t>Lithuania</a:t>
            </a:r>
          </a:p>
          <a:p>
            <a:pPr eaLnBrk="1" hangingPunct="1">
              <a:lnSpc>
                <a:spcPct val="90000"/>
              </a:lnSpc>
              <a:buClr>
                <a:srgbClr val="C00000"/>
              </a:buClr>
              <a:defRPr/>
            </a:pPr>
            <a:r>
              <a:rPr lang="da-DK" sz="2000" dirty="0" smtClean="0"/>
              <a:t>3</a:t>
            </a:r>
            <a:r>
              <a:rPr lang="da-DK" sz="2000" baseline="30000" dirty="0" smtClean="0"/>
              <a:t>rd</a:t>
            </a:r>
            <a:r>
              <a:rPr lang="da-DK" sz="2000" dirty="0" smtClean="0"/>
              <a:t> PTA:         </a:t>
            </a:r>
            <a:r>
              <a:rPr lang="en-GB" sz="2000" dirty="0"/>
              <a:t>2-6 October </a:t>
            </a:r>
            <a:r>
              <a:rPr lang="en-GB" sz="2000" dirty="0" smtClean="0"/>
              <a:t>2017, Bucharest</a:t>
            </a:r>
            <a:r>
              <a:rPr lang="en-GB" sz="2000" smtClean="0"/>
              <a:t>, Romania </a:t>
            </a:r>
            <a:r>
              <a:rPr lang="en-GB" sz="2000" dirty="0"/>
              <a:t> </a:t>
            </a:r>
            <a:endParaRPr lang="en-GB" sz="2000" dirty="0" smtClean="0"/>
          </a:p>
          <a:p>
            <a:pPr eaLnBrk="1" hangingPunct="1">
              <a:lnSpc>
                <a:spcPct val="90000"/>
              </a:lnSpc>
              <a:buClr>
                <a:srgbClr val="C00000"/>
              </a:buClr>
              <a:defRPr/>
            </a:pPr>
            <a:endParaRPr lang="en-GB" sz="2000" dirty="0"/>
          </a:p>
          <a:p>
            <a:pPr marL="0" indent="0" algn="ctr" eaLnBrk="1" hangingPunct="1">
              <a:lnSpc>
                <a:spcPct val="90000"/>
              </a:lnSpc>
              <a:buFontTx/>
              <a:buNone/>
              <a:defRPr/>
            </a:pPr>
            <a:r>
              <a:rPr lang="en-GB" dirty="0" smtClean="0"/>
              <a:t>We </a:t>
            </a:r>
            <a:r>
              <a:rPr lang="en-GB" dirty="0"/>
              <a:t>look forward to welcoming representatives from the other </a:t>
            </a:r>
            <a:r>
              <a:rPr lang="en-GB" dirty="0" smtClean="0"/>
              <a:t>regional organisations </a:t>
            </a:r>
            <a:r>
              <a:rPr lang="en-GB" dirty="0"/>
              <a:t>to these meetings </a:t>
            </a:r>
          </a:p>
        </p:txBody>
      </p:sp>
      <p:sp>
        <p:nvSpPr>
          <p:cNvPr id="2" name="Titel 1"/>
          <p:cNvSpPr>
            <a:spLocks noGrp="1"/>
          </p:cNvSpPr>
          <p:nvPr>
            <p:ph type="title"/>
          </p:nvPr>
        </p:nvSpPr>
        <p:spPr/>
        <p:txBody>
          <a:bodyPr/>
          <a:lstStyle/>
          <a:p>
            <a:r>
              <a:rPr lang="de-DE" dirty="0" smtClean="0"/>
              <a:t>Next </a:t>
            </a:r>
            <a:r>
              <a:rPr lang="de-DE" dirty="0" err="1" smtClean="0"/>
              <a:t>meetings</a:t>
            </a:r>
            <a:endParaRPr lang="de-D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251520" y="1307306"/>
            <a:ext cx="8712968" cy="5362054"/>
          </a:xfrm>
        </p:spPr>
        <p:txBody>
          <a:bodyPr/>
          <a:lstStyle/>
          <a:p>
            <a:pPr marL="0" indent="0" algn="ctr" eaLnBrk="1" hangingPunct="1">
              <a:lnSpc>
                <a:spcPct val="90000"/>
              </a:lnSpc>
              <a:buFontTx/>
              <a:buNone/>
            </a:pPr>
            <a:endParaRPr lang="en-GB" dirty="0"/>
          </a:p>
          <a:p>
            <a:pPr marL="0" indent="0" eaLnBrk="1" hangingPunct="1">
              <a:spcBef>
                <a:spcPts val="1200"/>
              </a:spcBef>
              <a:buFontTx/>
              <a:buNone/>
            </a:pPr>
            <a:r>
              <a:rPr lang="en-GB" sz="2200" b="1" dirty="0"/>
              <a:t>General information: </a:t>
            </a:r>
            <a:r>
              <a:rPr lang="en-GB" sz="1600" dirty="0">
                <a:hlinkClick r:id="rId2"/>
              </a:rPr>
              <a:t>http://www.cept.org/ecc</a:t>
            </a:r>
            <a:endParaRPr lang="en-GB" sz="1600" dirty="0"/>
          </a:p>
          <a:p>
            <a:pPr marL="0" indent="0" eaLnBrk="1" hangingPunct="1">
              <a:spcBef>
                <a:spcPts val="1200"/>
              </a:spcBef>
              <a:buFontTx/>
              <a:buNone/>
            </a:pPr>
            <a:r>
              <a:rPr lang="en-GB" sz="2200" b="1" dirty="0"/>
              <a:t>CPG page: </a:t>
            </a:r>
            <a:r>
              <a:rPr lang="en-GB" sz="1600" dirty="0">
                <a:hlinkClick r:id="rId3"/>
              </a:rPr>
              <a:t>http://www.cept.org/ecc/groups/ecc/cpg</a:t>
            </a:r>
            <a:endParaRPr lang="en-GB" sz="1600" dirty="0"/>
          </a:p>
          <a:p>
            <a:pPr marL="0" indent="0" eaLnBrk="1" hangingPunct="1">
              <a:spcBef>
                <a:spcPts val="1200"/>
              </a:spcBef>
              <a:buFontTx/>
              <a:buNone/>
            </a:pPr>
            <a:r>
              <a:rPr lang="en-GB" sz="2200" b="1" dirty="0"/>
              <a:t>Questions/Answers regarding CPG: </a:t>
            </a:r>
            <a:r>
              <a:rPr lang="en-GB" sz="1600" dirty="0">
                <a:hlinkClick r:id="rId4"/>
              </a:rPr>
              <a:t>http://www.cept.org/files/4200/documents/CPG%20role%20in%20WRC%20preparation%20process%2011oct13.pdf</a:t>
            </a:r>
            <a:r>
              <a:rPr lang="en-GB" sz="1600" dirty="0"/>
              <a:t> </a:t>
            </a:r>
          </a:p>
          <a:p>
            <a:pPr marL="0" indent="0" eaLnBrk="1" hangingPunct="1">
              <a:spcBef>
                <a:spcPts val="1200"/>
              </a:spcBef>
              <a:buFontTx/>
              <a:buNone/>
            </a:pPr>
            <a:r>
              <a:rPr lang="da-DK" sz="2200" b="1" dirty="0"/>
              <a:t>ECC PT1 page: </a:t>
            </a:r>
            <a:endParaRPr lang="da-DK" sz="2200" b="1" dirty="0" smtClean="0"/>
          </a:p>
          <a:p>
            <a:pPr marL="0" indent="0" eaLnBrk="1" hangingPunct="1">
              <a:spcBef>
                <a:spcPts val="1200"/>
              </a:spcBef>
              <a:buFontTx/>
              <a:buNone/>
            </a:pPr>
            <a:r>
              <a:rPr lang="da-DK" sz="1600" dirty="0" smtClean="0">
                <a:hlinkClick r:id="rId5"/>
              </a:rPr>
              <a:t>http</a:t>
            </a:r>
            <a:r>
              <a:rPr lang="da-DK" sz="1600" dirty="0">
                <a:hlinkClick r:id="rId5"/>
              </a:rPr>
              <a:t>://www.cept.org/ecc/groups/ecc/ecc-pt1/client/introduction/</a:t>
            </a:r>
            <a:r>
              <a:rPr lang="da-DK" sz="1600" dirty="0"/>
              <a:t> </a:t>
            </a:r>
            <a:endParaRPr lang="en-GB" sz="1600" dirty="0"/>
          </a:p>
          <a:p>
            <a:pPr marL="0" indent="0" eaLnBrk="1" hangingPunct="1">
              <a:spcBef>
                <a:spcPts val="1200"/>
              </a:spcBef>
              <a:buFontTx/>
              <a:buNone/>
            </a:pPr>
            <a:r>
              <a:rPr lang="en-GB" sz="2200" b="1" dirty="0"/>
              <a:t>Coordinators:  </a:t>
            </a:r>
            <a:endParaRPr lang="en-GB" sz="2200" b="1" dirty="0" smtClean="0"/>
          </a:p>
          <a:p>
            <a:pPr marL="0" indent="0" eaLnBrk="1" hangingPunct="1">
              <a:spcBef>
                <a:spcPts val="1200"/>
              </a:spcBef>
              <a:buFontTx/>
              <a:buNone/>
            </a:pPr>
            <a:r>
              <a:rPr lang="en-GB" sz="1600" dirty="0" smtClean="0">
                <a:hlinkClick r:id="rId6"/>
              </a:rPr>
              <a:t>http</a:t>
            </a:r>
            <a:r>
              <a:rPr lang="en-GB" sz="1600" dirty="0">
                <a:hlinkClick r:id="rId6"/>
              </a:rPr>
              <a:t>://www.cept.org/ecc/groups/ecc/cpg/page/list-of-cept-coordinators-wrc-19/</a:t>
            </a:r>
            <a:r>
              <a:rPr lang="en-GB" sz="1600" dirty="0"/>
              <a:t> </a:t>
            </a:r>
            <a:endParaRPr lang="en-GB" sz="1400" dirty="0"/>
          </a:p>
          <a:p>
            <a:pPr marL="0" indent="0" eaLnBrk="1" hangingPunct="1">
              <a:spcBef>
                <a:spcPts val="1200"/>
              </a:spcBef>
              <a:buFontTx/>
              <a:buNone/>
            </a:pPr>
            <a:r>
              <a:rPr lang="en-GB" sz="2200" b="1" dirty="0"/>
              <a:t>CEPT Briefs/ECPs: </a:t>
            </a:r>
            <a:endParaRPr lang="en-GB" sz="2200" b="1" dirty="0" smtClean="0"/>
          </a:p>
          <a:p>
            <a:pPr marL="0" indent="0" eaLnBrk="1" hangingPunct="1">
              <a:spcBef>
                <a:spcPts val="1200"/>
              </a:spcBef>
              <a:buFontTx/>
              <a:buNone/>
            </a:pPr>
            <a:r>
              <a:rPr lang="en-GB" sz="1600" dirty="0" smtClean="0">
                <a:hlinkClick r:id="rId7"/>
              </a:rPr>
              <a:t>http</a:t>
            </a:r>
            <a:r>
              <a:rPr lang="en-GB" sz="1600" dirty="0">
                <a:hlinkClick r:id="rId7"/>
              </a:rPr>
              <a:t>://www.cept.org/ecc/groups/ecc/cpg/page/cept-briefs-and-ecps-for-wrc-19</a:t>
            </a:r>
            <a:r>
              <a:rPr lang="en-GB" sz="1600" dirty="0"/>
              <a:t> </a:t>
            </a:r>
          </a:p>
          <a:p>
            <a:pPr marL="0" indent="0" eaLnBrk="1" hangingPunct="1">
              <a:lnSpc>
                <a:spcPct val="90000"/>
              </a:lnSpc>
              <a:buFontTx/>
              <a:buNone/>
            </a:pPr>
            <a:endParaRPr lang="en-GB" dirty="0"/>
          </a:p>
        </p:txBody>
      </p:sp>
      <p:sp>
        <p:nvSpPr>
          <p:cNvPr id="2" name="Titel 1"/>
          <p:cNvSpPr>
            <a:spLocks noGrp="1"/>
          </p:cNvSpPr>
          <p:nvPr>
            <p:ph type="title"/>
          </p:nvPr>
        </p:nvSpPr>
        <p:spPr/>
        <p:txBody>
          <a:bodyPr/>
          <a:lstStyle/>
          <a:p>
            <a:r>
              <a:rPr lang="fr-FR" dirty="0" err="1"/>
              <a:t>Useful</a:t>
            </a:r>
            <a:r>
              <a:rPr lang="fr-FR" dirty="0"/>
              <a:t> links:</a:t>
            </a:r>
            <a:endParaRPr lang="de-D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87170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a-DK" sz="1400" i="1" dirty="0">
                <a:solidFill>
                  <a:schemeClr val="accent2"/>
                </a:solidFill>
                <a:latin typeface="Arial" pitchFamily="34" charset="0"/>
                <a:cs typeface="Arial" pitchFamily="34" charset="0"/>
              </a:rPr>
              <a:t>Mr Jean Pla (France)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356" y="5049180"/>
            <a:ext cx="1296144" cy="1728192"/>
          </a:xfrm>
          <a:prstGeom prst="rect">
            <a:avLst/>
          </a:prstGeom>
        </p:spPr>
      </p:pic>
      <p:sp>
        <p:nvSpPr>
          <p:cNvPr id="4" name="Titel 3"/>
          <p:cNvSpPr>
            <a:spLocks noGrp="1"/>
          </p:cNvSpPr>
          <p:nvPr>
            <p:ph type="title"/>
          </p:nvPr>
        </p:nvSpPr>
        <p:spPr/>
        <p:txBody>
          <a:bodyPr/>
          <a:lstStyle/>
          <a:p>
            <a:r>
              <a:rPr lang="en-GB" dirty="0">
                <a:cs typeface="Arial" pitchFamily="34" charset="0"/>
              </a:rPr>
              <a:t>Agenda Item 1.2 </a:t>
            </a:r>
            <a:r>
              <a:rPr lang="en-GB" sz="1600" dirty="0" smtClean="0">
                <a:cs typeface="Arial" pitchFamily="34" charset="0"/>
              </a:rPr>
              <a:t>(approved  by CPG19#3)</a:t>
            </a:r>
            <a:endParaRPr lang="de-DE" sz="1600" dirty="0"/>
          </a:p>
        </p:txBody>
      </p:sp>
      <p:sp>
        <p:nvSpPr>
          <p:cNvPr id="5" name="Inhaltsplatzhalter 4"/>
          <p:cNvSpPr>
            <a:spLocks noGrp="1"/>
          </p:cNvSpPr>
          <p:nvPr>
            <p:ph idx="1"/>
          </p:nvPr>
        </p:nvSpPr>
        <p:spPr>
          <a:xfrm>
            <a:off x="457200" y="1773825"/>
            <a:ext cx="8229600" cy="4525963"/>
          </a:xfrm>
        </p:spPr>
        <p:txBody>
          <a:bodyPr/>
          <a:lstStyle/>
          <a:p>
            <a:pPr marL="0" indent="0" algn="just">
              <a:buNone/>
            </a:pPr>
            <a:r>
              <a:rPr lang="en-US" sz="1600" b="1" i="1" dirty="0"/>
              <a:t>Issue: </a:t>
            </a:r>
            <a:r>
              <a:rPr lang="en-GB" sz="1600" i="1" dirty="0"/>
              <a:t>to consider in-band power limits for earth stations operating in the mobile-satellite service, meteorological-satellite service and Earth exploration-satellite service in the frequency bands 401-403 MHz and 399.9-400.05 MHz, in accordance with Resolution </a:t>
            </a:r>
            <a:r>
              <a:rPr lang="en-GB" sz="1600" b="1" i="1" dirty="0"/>
              <a:t>765 (WRC-15)</a:t>
            </a:r>
            <a:r>
              <a:rPr lang="en-GB" sz="1600" i="1" dirty="0"/>
              <a:t>;</a:t>
            </a:r>
            <a:endParaRPr lang="en-US" sz="1600" i="1" dirty="0"/>
          </a:p>
          <a:p>
            <a:endParaRPr lang="en-US" sz="1000" b="1" dirty="0"/>
          </a:p>
          <a:p>
            <a:pPr marL="0" indent="0">
              <a:buNone/>
            </a:pPr>
            <a:r>
              <a:rPr lang="en-US" sz="1800" b="1" dirty="0"/>
              <a:t>Preliminary CEPT position</a:t>
            </a:r>
            <a:r>
              <a:rPr lang="en-US" sz="1800" b="1" dirty="0" smtClean="0"/>
              <a:t>:</a:t>
            </a:r>
          </a:p>
          <a:p>
            <a:pPr marL="0" indent="0">
              <a:buNone/>
            </a:pPr>
            <a:endParaRPr lang="en-US" sz="1000" b="1" dirty="0"/>
          </a:p>
          <a:p>
            <a:pPr marL="0" indent="0">
              <a:buNone/>
            </a:pPr>
            <a:r>
              <a:rPr lang="en-GB" sz="1600" dirty="0"/>
              <a:t>In order to ensure long term continuity for the operation of satellite data collection systems, CEPT supports the  establishment of in-band power/</a:t>
            </a:r>
            <a:r>
              <a:rPr lang="en-GB" sz="1600" dirty="0" err="1"/>
              <a:t>e.i.r.p</a:t>
            </a:r>
            <a:r>
              <a:rPr lang="en-GB" sz="1600" dirty="0"/>
              <a:t> limits, as appropriate, for earth stations in the EESS and </a:t>
            </a:r>
            <a:r>
              <a:rPr lang="en-GB" sz="1600" dirty="0" err="1"/>
              <a:t>MetSat</a:t>
            </a:r>
            <a:r>
              <a:rPr lang="en-GB" sz="1600" dirty="0"/>
              <a:t> in the frequency band 401-403 MHz and the MSS in the frequency band 399.9-400.05 MHz, taking into account the result of studies. In addition, for the frequency band 401-403 MHz, CEPT is of the view that different sets of limits have to be established for GSO and non-GSO systems.</a:t>
            </a:r>
          </a:p>
          <a:p>
            <a:pPr marL="0" indent="0">
              <a:buNone/>
            </a:pPr>
            <a:endParaRPr lang="de-DE" dirty="0"/>
          </a:p>
        </p:txBody>
      </p:sp>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43708" y="6512684"/>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Ralf </a:t>
            </a:r>
            <a:r>
              <a:rPr lang="fr-FR" sz="1400" i="1" dirty="0" smtClean="0">
                <a:solidFill>
                  <a:schemeClr val="accent2"/>
                </a:solidFill>
                <a:cs typeface="Arial" pitchFamily="34" charset="0"/>
              </a:rPr>
              <a:t> Ewald </a:t>
            </a:r>
            <a:r>
              <a:rPr lang="fr-FR" sz="1400" i="1" dirty="0">
                <a:solidFill>
                  <a:schemeClr val="accent2"/>
                </a:solidFill>
                <a:cs typeface="Arial" pitchFamily="34" charset="0"/>
              </a:rPr>
              <a:t>(Germany)</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1.3 </a:t>
            </a:r>
            <a:r>
              <a:rPr lang="en-GB" sz="1600" dirty="0">
                <a:cs typeface="Arial" pitchFamily="34" charset="0"/>
              </a:rPr>
              <a:t>(approved  by CPG19#3)</a:t>
            </a:r>
            <a:endParaRPr lang="de-DE" sz="1600" dirty="0"/>
          </a:p>
        </p:txBody>
      </p:sp>
      <p:sp>
        <p:nvSpPr>
          <p:cNvPr id="4" name="Inhaltsplatzhalter 3"/>
          <p:cNvSpPr>
            <a:spLocks noGrp="1"/>
          </p:cNvSpPr>
          <p:nvPr>
            <p:ph idx="1"/>
          </p:nvPr>
        </p:nvSpPr>
        <p:spPr>
          <a:xfrm>
            <a:off x="346484" y="1600200"/>
            <a:ext cx="8229600" cy="4525963"/>
          </a:xfrm>
        </p:spPr>
        <p:txBody>
          <a:bodyPr/>
          <a:lstStyle/>
          <a:p>
            <a:pPr marL="0" indent="0" algn="just">
              <a:buNone/>
            </a:pPr>
            <a:r>
              <a:rPr lang="en-US" sz="1600" b="1" i="1" dirty="0"/>
              <a:t>Issue: </a:t>
            </a:r>
            <a:r>
              <a:rPr lang="en-GB" sz="1600" i="1" dirty="0"/>
              <a:t>to consider possible upgrading of the secondary allocation to the meteorological-satellite service (space-to-Earth) to primary status and a possible primary allocation to the Earth exploration-satellite service (space-to-Earth) in the frequency band 460-470 MHz, in accordance with Resolution </a:t>
            </a:r>
            <a:r>
              <a:rPr lang="en-GB" sz="1600" b="1" i="1" dirty="0"/>
              <a:t>766 (WRC-15)</a:t>
            </a:r>
            <a:r>
              <a:rPr lang="en-GB" sz="1600" i="1" dirty="0"/>
              <a:t>;</a:t>
            </a:r>
            <a:endParaRPr lang="en-US" sz="1600" i="1" dirty="0"/>
          </a:p>
          <a:p>
            <a:endParaRPr lang="en-US" sz="1000" dirty="0"/>
          </a:p>
          <a:p>
            <a:pPr marL="0" indent="0">
              <a:buNone/>
            </a:pPr>
            <a:r>
              <a:rPr lang="en-US" sz="1800" b="1" dirty="0"/>
              <a:t>Preliminary CEPT position</a:t>
            </a:r>
            <a:r>
              <a:rPr lang="en-US" sz="1800" b="1" dirty="0" smtClean="0"/>
              <a:t>:</a:t>
            </a:r>
          </a:p>
          <a:p>
            <a:pPr marL="0" indent="0">
              <a:buNone/>
            </a:pPr>
            <a:endParaRPr lang="en-US" sz="1000" b="1" dirty="0"/>
          </a:p>
          <a:p>
            <a:pPr marL="0" indent="0">
              <a:buNone/>
            </a:pPr>
            <a:r>
              <a:rPr lang="en-GB" sz="1600" dirty="0"/>
              <a:t>CEPT supports that the </a:t>
            </a:r>
            <a:r>
              <a:rPr lang="en-GB" sz="1600" dirty="0" err="1"/>
              <a:t>MetSat</a:t>
            </a:r>
            <a:r>
              <a:rPr lang="en-GB" sz="1600" dirty="0"/>
              <a:t> (space-to-Earth) allocation should be upgraded from secondary to primary status and a primary EESS (space-to-Earth) allocation should be added in the frequency band 460-470 MHz provided </a:t>
            </a:r>
            <a:r>
              <a:rPr lang="en-GB" sz="1600" dirty="0" smtClean="0"/>
              <a:t>that:  </a:t>
            </a:r>
            <a:endParaRPr lang="en-GB" sz="1600" dirty="0"/>
          </a:p>
          <a:p>
            <a:pPr lvl="0">
              <a:buClr>
                <a:srgbClr val="C00000"/>
              </a:buClr>
            </a:pPr>
            <a:r>
              <a:rPr lang="en-GB" sz="1600" dirty="0"/>
              <a:t>priority of </a:t>
            </a:r>
            <a:r>
              <a:rPr lang="en-GB" sz="1600" dirty="0" err="1"/>
              <a:t>MetSat</a:t>
            </a:r>
            <a:r>
              <a:rPr lang="en-GB" sz="1600" dirty="0"/>
              <a:t> over EESS as currently expressed in the RR is retained;</a:t>
            </a:r>
          </a:p>
          <a:p>
            <a:pPr lvl="0">
              <a:buClr>
                <a:srgbClr val="C00000"/>
              </a:buClr>
            </a:pPr>
            <a:r>
              <a:rPr lang="en-GB" sz="1600" dirty="0"/>
              <a:t>the protection of primary services in the frequency band and in adjacent frequency bands is ensured </a:t>
            </a:r>
          </a:p>
          <a:p>
            <a:pPr lvl="0">
              <a:buClr>
                <a:srgbClr val="C00000"/>
              </a:buClr>
            </a:pPr>
            <a:r>
              <a:rPr lang="en-GB" sz="1600" dirty="0"/>
              <a:t>the primary services in this frequency band are not constrained by an upgrade of the </a:t>
            </a:r>
            <a:r>
              <a:rPr lang="en-GB" sz="1600" dirty="0" err="1"/>
              <a:t>Metsat</a:t>
            </a:r>
            <a:r>
              <a:rPr lang="en-GB" sz="1600" dirty="0"/>
              <a:t> allocation to primary status and an addition of primary EESS allocation.</a:t>
            </a:r>
          </a:p>
          <a:p>
            <a:pPr marL="0" indent="0">
              <a:buNone/>
            </a:pPr>
            <a:endParaRPr lang="de-DE"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046" r="25527"/>
          <a:stretch/>
        </p:blipFill>
        <p:spPr>
          <a:xfrm>
            <a:off x="7973685" y="5466833"/>
            <a:ext cx="1170045" cy="1382547"/>
          </a:xfrm>
          <a:prstGeom prst="rect">
            <a:avLst/>
          </a:prstGeom>
        </p:spPr>
      </p:pic>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1.4 </a:t>
            </a:r>
            <a:r>
              <a:rPr lang="en-GB" sz="1600" dirty="0">
                <a:cs typeface="Arial" pitchFamily="34" charset="0"/>
              </a:rPr>
              <a:t>(approved  by CPG19#3)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the results of studies in accordance with Resolution </a:t>
            </a:r>
            <a:r>
              <a:rPr lang="en-GB" sz="1600" b="1" i="1" dirty="0"/>
              <a:t>557 (WRC-15)</a:t>
            </a:r>
            <a:r>
              <a:rPr lang="en-GB" sz="1600" i="1" dirty="0"/>
              <a:t>, and review, and revise if necessary, the limitations mentioned in Annex 7 to Appendix 30 (Rev.WRC-15), while ensuring the protection of, and without imposing additional constraints on, assignments in the Plan and the List and the future development of the broadcasting-satellite service within the Plan, and existing and planned fixed-satellite service networks;</a:t>
            </a:r>
            <a:endParaRPr lang="en-US" sz="1600" i="1" dirty="0"/>
          </a:p>
          <a:p>
            <a:pPr marL="0" indent="0">
              <a:buNone/>
            </a:pPr>
            <a:endParaRPr lang="en-US" sz="500" dirty="0"/>
          </a:p>
          <a:p>
            <a:pPr marL="0" indent="0">
              <a:buNone/>
            </a:pPr>
            <a:r>
              <a:rPr lang="en-US" sz="1800" b="1" dirty="0"/>
              <a:t>Preliminary CEPT </a:t>
            </a:r>
            <a:r>
              <a:rPr lang="en-US" sz="1800" b="1" dirty="0" smtClean="0"/>
              <a:t>position:</a:t>
            </a:r>
            <a:endParaRPr lang="en-US" sz="1800" b="1" dirty="0"/>
          </a:p>
          <a:p>
            <a:pPr marL="0" indent="0">
              <a:buNone/>
            </a:pPr>
            <a:endParaRPr lang="en-US" sz="500" dirty="0"/>
          </a:p>
          <a:p>
            <a:pPr marL="0" indent="0">
              <a:buNone/>
            </a:pPr>
            <a:r>
              <a:rPr lang="en-GB" sz="1400" dirty="0"/>
              <a:t>The preliminary CEPT positions for the different Annex 7 Limitations will be developed                                                   in the course of this study cycle.</a:t>
            </a:r>
          </a:p>
          <a:p>
            <a:pPr marL="0" indent="0">
              <a:buNone/>
            </a:pPr>
            <a:endParaRPr lang="en-GB" sz="1400" dirty="0"/>
          </a:p>
          <a:p>
            <a:pPr marL="0" indent="0">
              <a:buNone/>
            </a:pPr>
            <a:r>
              <a:rPr lang="en-GB" sz="1400" dirty="0"/>
              <a:t>CEPT considers possibility of the deletions of the limitations:</a:t>
            </a:r>
            <a:endParaRPr lang="ru-RU" sz="1400" dirty="0"/>
          </a:p>
          <a:p>
            <a:pPr lvl="0"/>
            <a:r>
              <a:rPr lang="en-GB" sz="1400" u="sng" dirty="0"/>
              <a:t>Limitation A1 (part a) (No assignments in the Region 1 List further west than 37.2°W)</a:t>
            </a:r>
            <a:endParaRPr lang="ru-RU" sz="1400" dirty="0"/>
          </a:p>
          <a:p>
            <a:pPr lvl="0"/>
            <a:r>
              <a:rPr lang="en-GB" sz="1400" u="sng" dirty="0"/>
              <a:t>Limitation A1 (part b) (No assignments in the Region 1 List further east than 146°E)</a:t>
            </a:r>
            <a:endParaRPr lang="ru-RU" sz="1400" dirty="0"/>
          </a:p>
          <a:p>
            <a:pPr lvl="0"/>
            <a:r>
              <a:rPr lang="en-GB" sz="1400" u="sng" dirty="0"/>
              <a:t>Limitation A2a (No modification in the Region 2 Plan further east than 54°W)</a:t>
            </a:r>
            <a:endParaRPr lang="ru-RU" sz="1400" dirty="0"/>
          </a:p>
          <a:p>
            <a:pPr lvl="0"/>
            <a:r>
              <a:rPr lang="en-GB" sz="1400" u="sng" dirty="0"/>
              <a:t>Limitation A2b (No modification in the Region 2 Plan further east than 44°W)</a:t>
            </a:r>
            <a:endParaRPr lang="ru-RU" sz="1400" dirty="0"/>
          </a:p>
          <a:p>
            <a:pPr lvl="0"/>
            <a:r>
              <a:rPr lang="en-GB" sz="1400" u="sng" dirty="0"/>
              <a:t>Limitation A2c (No modification in the Region 2 Plan further west than 175.2°W)</a:t>
            </a:r>
            <a:endParaRPr lang="ru-RU" sz="1400" dirty="0"/>
          </a:p>
        </p:txBody>
      </p:sp>
      <p:sp>
        <p:nvSpPr>
          <p:cNvPr id="6" name="Rechthoek 6"/>
          <p:cNvSpPr/>
          <p:nvPr/>
        </p:nvSpPr>
        <p:spPr>
          <a:xfrm>
            <a:off x="1890949" y="6548688"/>
            <a:ext cx="5904656"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Adrian Herbera Gonzalez </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smtClean="0">
                <a:solidFill>
                  <a:schemeClr val="accent2"/>
                </a:solidFill>
                <a:cs typeface="Arial" pitchFamily="34" charset="0"/>
              </a:rPr>
              <a:t>Steve Jones </a:t>
            </a:r>
            <a:r>
              <a:rPr lang="en-GB" sz="1400" i="1" dirty="0">
                <a:solidFill>
                  <a:schemeClr val="accent2"/>
                </a:solidFill>
                <a:cs typeface="Arial" pitchFamily="34" charset="0"/>
              </a:rPr>
              <a:t>(United Kingdom)</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sp>
        <p:nvSpPr>
          <p:cNvPr id="4" name="Titel 3"/>
          <p:cNvSpPr>
            <a:spLocks noGrp="1"/>
          </p:cNvSpPr>
          <p:nvPr>
            <p:ph type="title"/>
          </p:nvPr>
        </p:nvSpPr>
        <p:spPr/>
        <p:txBody>
          <a:bodyPr/>
          <a:lstStyle/>
          <a:p>
            <a:r>
              <a:rPr lang="en-GB" dirty="0">
                <a:cs typeface="Arial" pitchFamily="34" charset="0"/>
              </a:rPr>
              <a:t>Agenda Item 1.5 </a:t>
            </a:r>
            <a:r>
              <a:rPr lang="en-GB" sz="1600" dirty="0">
                <a:cs typeface="Arial" pitchFamily="34" charset="0"/>
              </a:rPr>
              <a:t>(approved  by CPG19#3)</a:t>
            </a:r>
            <a:endParaRPr lang="de-DE" sz="1600" dirty="0"/>
          </a:p>
        </p:txBody>
      </p:sp>
      <p:sp>
        <p:nvSpPr>
          <p:cNvPr id="5" name="Inhaltsplatzhalter 4"/>
          <p:cNvSpPr>
            <a:spLocks noGrp="1"/>
          </p:cNvSpPr>
          <p:nvPr>
            <p:ph idx="1"/>
          </p:nvPr>
        </p:nvSpPr>
        <p:spPr>
          <a:xfrm>
            <a:off x="457200" y="1600200"/>
            <a:ext cx="8327268" cy="4525963"/>
          </a:xfrm>
        </p:spPr>
        <p:txBody>
          <a:bodyPr lIns="90000" rIns="90000"/>
          <a:lstStyle/>
          <a:p>
            <a:pPr marL="0" indent="0" algn="just">
              <a:buNone/>
            </a:pPr>
            <a:r>
              <a:rPr lang="en-US" sz="1600" b="1" i="1" dirty="0"/>
              <a:t>Issue: </a:t>
            </a:r>
            <a:r>
              <a:rPr lang="en-GB" sz="1600" i="1" dirty="0"/>
              <a:t>to consider the use of the frequency bands 17.7-19.7 GHz (space-to-Earth) and 27.5-29.5 GHz (Earth-to-space) by earth stations in motion communicating with geostationary space stations in the fixed-satellite service and take appropriate action, in accordance with Resolution </a:t>
            </a:r>
            <a:r>
              <a:rPr lang="en-GB" sz="1600" b="1" i="1" dirty="0"/>
              <a:t>158 (WRC-15)</a:t>
            </a:r>
            <a:r>
              <a:rPr lang="en-GB" sz="1600" i="1" dirty="0"/>
              <a:t>;</a:t>
            </a:r>
            <a:endParaRPr lang="en-US" sz="1600" i="1" dirty="0"/>
          </a:p>
          <a:p>
            <a:endParaRPr lang="en-US" sz="700" dirty="0"/>
          </a:p>
          <a:p>
            <a:pPr marL="0" indent="0">
              <a:buNone/>
            </a:pPr>
            <a:r>
              <a:rPr lang="en-US" sz="1800" b="1" dirty="0"/>
              <a:t>Preliminary CEPT position</a:t>
            </a:r>
            <a:r>
              <a:rPr lang="en-US" sz="1800" b="1" dirty="0" smtClean="0"/>
              <a:t>:</a:t>
            </a:r>
          </a:p>
          <a:p>
            <a:pPr marL="0" indent="0">
              <a:buNone/>
            </a:pPr>
            <a:r>
              <a:rPr lang="en-GB" sz="1600" dirty="0" smtClean="0"/>
              <a:t>Due </a:t>
            </a:r>
            <a:r>
              <a:rPr lang="en-GB" sz="1600" dirty="0"/>
              <a:t>to the foreseen growing demand for ESIM and because ESIM terminals are ‘in motion’ and world-wide use, the regulatory framework for these terminals needs to be as simple and practicable as possible. The following conditions are considered in the 27.5-29.5 GHz bands as a way forward:</a:t>
            </a:r>
          </a:p>
          <a:p>
            <a:pPr lvl="0">
              <a:buClr>
                <a:srgbClr val="C00000"/>
              </a:buClr>
            </a:pPr>
            <a:r>
              <a:rPr lang="en-GB" sz="1600" b="1" dirty="0"/>
              <a:t>Maritime ESIM </a:t>
            </a:r>
            <a:r>
              <a:rPr lang="en-GB" sz="1600" dirty="0"/>
              <a:t>– together with other technical conditions, a minimum distance limit at the low water mark officially recognized by coastal states might be adopted as has been done for Resolution 902 (WRC-03). ESIM would comply with this minimum distance unless prior agreement of the concerned administrations has been given.</a:t>
            </a:r>
          </a:p>
          <a:p>
            <a:pPr lvl="0">
              <a:buClr>
                <a:srgbClr val="C00000"/>
              </a:buClr>
            </a:pPr>
            <a:r>
              <a:rPr lang="en-GB" sz="1600" b="1" dirty="0"/>
              <a:t>Aircraft ESIM </a:t>
            </a:r>
            <a:r>
              <a:rPr lang="en-GB" sz="1600" dirty="0"/>
              <a:t>– together with other technical conditions, the </a:t>
            </a:r>
            <a:r>
              <a:rPr lang="en-GB" sz="1600" dirty="0" err="1"/>
              <a:t>pfd</a:t>
            </a:r>
            <a:r>
              <a:rPr lang="en-GB" sz="1600" dirty="0"/>
              <a:t> limits on the earth’s surface could be used as a basis for agreement with the relevant ITU-R Working Parties. This would ensure protection of terrestrial systems in the Fixed Service. ESIM should comply with </a:t>
            </a:r>
            <a:r>
              <a:rPr lang="en-GB" sz="1600" dirty="0" smtClean="0"/>
              <a:t>this </a:t>
            </a:r>
            <a:r>
              <a:rPr lang="en-GB" sz="1600" dirty="0" err="1"/>
              <a:t>pfd</a:t>
            </a:r>
            <a:r>
              <a:rPr lang="en-GB" sz="1600" dirty="0"/>
              <a:t> limit unless prior agreement of the concerned administrations has been given.</a:t>
            </a:r>
          </a:p>
          <a:p>
            <a:pPr marL="0" indent="0">
              <a:buNone/>
            </a:pPr>
            <a:endParaRPr lang="de-DE" dirty="0"/>
          </a:p>
        </p:txBody>
      </p:sp>
    </p:spTree>
    <p:extLst>
      <p:ext uri="{BB962C8B-B14F-4D97-AF65-F5344CB8AC3E}">
        <p14:creationId xmlns:p14="http://schemas.microsoft.com/office/powerpoint/2010/main" val="321572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6980</Words>
  <Application>Microsoft Office PowerPoint</Application>
  <PresentationFormat>On-screen Show (4:3)</PresentationFormat>
  <Paragraphs>457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Modèle par défaut</vt:lpstr>
      <vt:lpstr>Status of CEPT preparations for WRC-19</vt:lpstr>
      <vt:lpstr>Structure of CPG19</vt:lpstr>
      <vt:lpstr>CPG19 Project Teams</vt:lpstr>
      <vt:lpstr>CPG19 Deliverables</vt:lpstr>
      <vt:lpstr>Agenda Item 1.1 (approved  by CPG19#3)</vt:lpstr>
      <vt:lpstr>Agenda Item 1.2 (approved  by CPG19#3)</vt:lpstr>
      <vt:lpstr>Agenda Item 1.3 (approved  by CPG19#3)</vt:lpstr>
      <vt:lpstr>Agenda Item 1.4 (approved  by CPG19#3)</vt:lpstr>
      <vt:lpstr>Agenda Item 1.5 (approved  by CPG19#3)</vt:lpstr>
      <vt:lpstr>Agenda Item 1.5 (approved  by CPG19#3)</vt:lpstr>
      <vt:lpstr>Agenda Item 1.6 (approved  by CPG19#3)</vt:lpstr>
      <vt:lpstr>Agenda Item 1.6 (approved  by CPG19#3)</vt:lpstr>
      <vt:lpstr>Agenda Item 1.7 (approved  by CPG19#3)</vt:lpstr>
      <vt:lpstr>Agenda Item 1.8 (approved  by CPG19#3)</vt:lpstr>
      <vt:lpstr>Agenda Item 1.9.1 (approved  by CPG19#3)</vt:lpstr>
      <vt:lpstr>Agenda Item 1.9.2 (approved  by CPG19#3)</vt:lpstr>
      <vt:lpstr>Agenda Item 1.9.2 (approved  by CPG19#3)</vt:lpstr>
      <vt:lpstr>Agenda Item 1.10 (approved  by CPG19#3)</vt:lpstr>
      <vt:lpstr>Agenda Item 1.11 (approved  by CPG19#3)</vt:lpstr>
      <vt:lpstr>Agenda Item 1.12 (approved  by CPG19#3)</vt:lpstr>
      <vt:lpstr>Agenda Item 1.13 (approved  by CPG19#3)</vt:lpstr>
      <vt:lpstr>Agenda Item 1.13 (approved  by CPG19#3)</vt:lpstr>
      <vt:lpstr>Agenda Item 1.14 (developed at CPG#3)</vt:lpstr>
      <vt:lpstr>Agenda Item 1.15 (approved  by CPG19#3)</vt:lpstr>
      <vt:lpstr>Agenda Item 1.16 (approved  by CPG19#3)</vt:lpstr>
      <vt:lpstr>Agenda Item 2 (approved  by CPG19#3)</vt:lpstr>
      <vt:lpstr>Agenda Item 4 (developed at PTA#1)</vt:lpstr>
      <vt:lpstr>Agenda Item 7 (approved by CPG19#3)</vt:lpstr>
      <vt:lpstr>Agenda Item 7 (approved by CPG19#3)</vt:lpstr>
      <vt:lpstr>Agenda Item 7 (approved by CPG19#3)</vt:lpstr>
      <vt:lpstr>Agenda Item 7 (approved by CPG19#3)</vt:lpstr>
      <vt:lpstr>Agenda Item 7 (approved by CPG19#3)</vt:lpstr>
      <vt:lpstr>Agenda Item 7 (approved by CPG19#3)</vt:lpstr>
      <vt:lpstr>Agenda Item 7 (approved by CPG19#3)</vt:lpstr>
      <vt:lpstr>Agenda Item 7 (approved by CPG19#3)</vt:lpstr>
      <vt:lpstr>Agenda Item 7 (approved by CPG19#3)</vt:lpstr>
      <vt:lpstr>Agenda Item 8 (approved  by CPG19#3)</vt:lpstr>
      <vt:lpstr>Agenda Item 9.1 Issue 9.1.1 (approved  by CPG19#3)</vt:lpstr>
      <vt:lpstr>Agenda Item 9.1 Issue 9.1.2 (approved  by CPG19#3)</vt:lpstr>
      <vt:lpstr>Agenda Item 9.1 Issue 9.1.3 (approved by CPG19#3)</vt:lpstr>
      <vt:lpstr>Agenda Item 9.1 Issue 9.1.3 (approved by CPG19#3)</vt:lpstr>
      <vt:lpstr>Agenda Item 9.1 Issue 9.1.4 (approved  by CPG#3)</vt:lpstr>
      <vt:lpstr>Agenda Item 9.1 Issue 9.1.5 (approved  by CPG#3)</vt:lpstr>
      <vt:lpstr>Agenda Item 9.1 Issue 9.1.6 (approved  by CPG#3)</vt:lpstr>
      <vt:lpstr>Agenda Item 9.1 Issue 9.1.7 (approved  by CPG#3)</vt:lpstr>
      <vt:lpstr>Agenda Item 9.1 Issue 9.1.8 (approved  by CPG#3)</vt:lpstr>
      <vt:lpstr>Agenda Item 9.1 Issue 9.1.9 (approved  by CPG#3)</vt:lpstr>
      <vt:lpstr>Agenda Item 9.3 (approved  by CPG#3)</vt:lpstr>
      <vt:lpstr>Agenda Item 10</vt:lpstr>
      <vt:lpstr>Agenda items yet to be addressed:</vt:lpstr>
      <vt:lpstr>Next meetings</vt:lpstr>
      <vt:lpstr>Useful links:</vt:lpstr>
      <vt:lpstr>Thank you</vt:lpstr>
    </vt:vector>
  </TitlesOfParts>
  <Company>ANFR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fournier</dc:creator>
  <cp:lastModifiedBy>Author</cp:lastModifiedBy>
  <cp:revision>516</cp:revision>
  <cp:lastPrinted>2012-10-18T14:05:05Z</cp:lastPrinted>
  <dcterms:created xsi:type="dcterms:W3CDTF">2011-09-28T07:45:44Z</dcterms:created>
  <dcterms:modified xsi:type="dcterms:W3CDTF">2017-04-18T13:16:03Z</dcterms:modified>
</cp:coreProperties>
</file>